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1" r:id="rId4"/>
    <p:sldId id="263" r:id="rId5"/>
    <p:sldId id="257" r:id="rId6"/>
    <p:sldId id="264" r:id="rId7"/>
    <p:sldId id="259" r:id="rId8"/>
    <p:sldId id="262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58" autoAdjust="0"/>
    <p:restoredTop sz="94660"/>
  </p:normalViewPr>
  <p:slideViewPr>
    <p:cSldViewPr>
      <p:cViewPr varScale="1">
        <p:scale>
          <a:sx n="72" d="100"/>
          <a:sy n="72" d="100"/>
        </p:scale>
        <p:origin x="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F6863-FAD3-410D-B1F7-E95588D669DE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16DBE-01ED-4F6A-BF11-ADA046639B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722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5124" name="Tijdelijke aanduiding voor dianummer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59A2401-4349-4586-AA1E-97CFABBC5C99}" type="slidenum">
              <a:rPr lang="en-GB" altLang="nl-NL"/>
              <a:pPr/>
              <a:t>9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832589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EE721-653F-4564-9325-95C57CB3D840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4409550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9F776-0E9F-4094-90DD-6C39A1348393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bsbene.com/" TargetMode="External"/><Relationship Id="rId2" Type="http://schemas.openxmlformats.org/officeDocument/2006/relationships/hyperlink" Target="http://www.contextualpsychology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bsbene2020.com/" TargetMode="External"/><Relationship Id="rId5" Type="http://schemas.openxmlformats.org/officeDocument/2006/relationships/hyperlink" Target="http://www.act4kids.nl/" TargetMode="External"/><Relationship Id="rId4" Type="http://schemas.openxmlformats.org/officeDocument/2006/relationships/hyperlink" Target="http://www.actcursus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640421686045976/" TargetMode="External"/><Relationship Id="rId2" Type="http://schemas.openxmlformats.org/officeDocument/2006/relationships/hyperlink" Target="https://www.facebook.com/actcursu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nkedin.com/groups/461541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hrivingadolescent.com/" TargetMode="External"/><Relationship Id="rId2" Type="http://schemas.openxmlformats.org/officeDocument/2006/relationships/hyperlink" Target="http://www.acceptandchang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tinactie.nl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rapieland.n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info@acbsbene.com" TargetMode="External"/><Relationship Id="rId4" Type="http://schemas.openxmlformats.org/officeDocument/2006/relationships/hyperlink" Target="http://www.acbsben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Verder verdiepen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Zelfhulp boeken NL</a:t>
            </a:r>
          </a:p>
        </p:txBody>
      </p:sp>
      <p:pic>
        <p:nvPicPr>
          <p:cNvPr id="11" name="Tijdelijke aanduiding voor inhoud 10" descr="Valstrik van het gelu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00808"/>
            <a:ext cx="1059278" cy="1540767"/>
          </a:xfrm>
        </p:spPr>
      </p:pic>
      <p:pic>
        <p:nvPicPr>
          <p:cNvPr id="12" name="Afbeelding 11" descr="Uit je hoofd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1700808"/>
            <a:ext cx="1097657" cy="1549633"/>
          </a:xfrm>
          <a:prstGeom prst="rect">
            <a:avLst/>
          </a:prstGeom>
        </p:spPr>
      </p:pic>
      <p:pic>
        <p:nvPicPr>
          <p:cNvPr id="13" name="Afbeelding 12" descr="Voluit lev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1700808"/>
            <a:ext cx="1152128" cy="1513388"/>
          </a:xfrm>
          <a:prstGeom prst="rect">
            <a:avLst/>
          </a:prstGeom>
        </p:spPr>
      </p:pic>
      <p:pic>
        <p:nvPicPr>
          <p:cNvPr id="14" name="Afbeelding 13" descr="Leven met pij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86033" y="1700808"/>
            <a:ext cx="1112176" cy="1512168"/>
          </a:xfrm>
          <a:prstGeom prst="rect">
            <a:avLst/>
          </a:prstGeom>
        </p:spPr>
      </p:pic>
      <p:pic>
        <p:nvPicPr>
          <p:cNvPr id="15" name="Afbeelding 14" descr="De klappen van het leve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430005" y="1700808"/>
            <a:ext cx="1043528" cy="1512168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A0D2F04D-E305-4955-A508-BBE791D5D19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91" y="3789040"/>
            <a:ext cx="1007704" cy="151338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D5AEFBF-07F9-44EE-9D79-B56DFDAB7B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751988"/>
            <a:ext cx="1066087" cy="153293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74DDFC5-2517-44C9-B3C7-6C33D329C62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96" y="3800390"/>
            <a:ext cx="1087344" cy="149588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Boeken voor professionals</a:t>
            </a:r>
          </a:p>
        </p:txBody>
      </p:sp>
      <p:pic>
        <p:nvPicPr>
          <p:cNvPr id="4" name="Tijdelijke aanduiding voor inhoud 3" descr="ACT theorie en praktij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44824"/>
            <a:ext cx="1224047" cy="1748639"/>
          </a:xfrm>
        </p:spPr>
      </p:pic>
      <p:pic>
        <p:nvPicPr>
          <p:cNvPr id="5" name="Afbeelding 4" descr="ACT in de praktij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7" y="1916832"/>
            <a:ext cx="1172261" cy="1656184"/>
          </a:xfrm>
          <a:prstGeom prst="rect">
            <a:avLst/>
          </a:prstGeom>
        </p:spPr>
      </p:pic>
      <p:pic>
        <p:nvPicPr>
          <p:cNvPr id="7" name="Afbeelding 6" descr="Getting unstuc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9792" y="4149080"/>
            <a:ext cx="1296144" cy="1944216"/>
          </a:xfrm>
          <a:prstGeom prst="rect">
            <a:avLst/>
          </a:prstGeom>
        </p:spPr>
      </p:pic>
      <p:pic>
        <p:nvPicPr>
          <p:cNvPr id="8" name="Afbeelding 7" descr="ACT veranderingen door mindfulness. Het proces en de praktij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1768225"/>
            <a:ext cx="1284724" cy="1944216"/>
          </a:xfrm>
          <a:prstGeom prst="rect">
            <a:avLst/>
          </a:prstGeom>
        </p:spPr>
      </p:pic>
      <p:pic>
        <p:nvPicPr>
          <p:cNvPr id="9" name="Afbeelding 8" descr="Advanced AC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88024" y="4077072"/>
            <a:ext cx="1411357" cy="2016224"/>
          </a:xfrm>
          <a:prstGeom prst="rect">
            <a:avLst/>
          </a:prstGeom>
        </p:spPr>
      </p:pic>
      <p:pic>
        <p:nvPicPr>
          <p:cNvPr id="10" name="Afbeelding 9" descr="Mindfulness for tw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1844824"/>
            <a:ext cx="1128125" cy="1692189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A090A649-851E-4B44-A744-C0AF8A64096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7524" y="4373247"/>
            <a:ext cx="2016225" cy="1512169"/>
          </a:xfrm>
          <a:prstGeom prst="rect">
            <a:avLst/>
          </a:prstGeom>
        </p:spPr>
      </p:pic>
      <p:pic>
        <p:nvPicPr>
          <p:cNvPr id="6" name="Afbeelding 5" descr="Afbeelding met tekst&#10;&#10;Beschrijving is gegenereerd met zeer hoge betrouwbaarheid">
            <a:extLst>
              <a:ext uri="{FF2B5EF4-FFF2-40B4-BE49-F238E27FC236}">
                <a16:creationId xmlns:a16="http://schemas.microsoft.com/office/drawing/2014/main" id="{82662ACD-7D7F-414B-9D2E-266BA2A6044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412" y="4077072"/>
            <a:ext cx="1348645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E0C19-1978-4AD1-8885-FE07D08C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Boeken voor kind &amp; jeugd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4A0C5E1-78ED-49CC-AE2E-BE10B89D9D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88840"/>
            <a:ext cx="1146788" cy="1722267"/>
          </a:xfr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3CBB582D-9827-40AA-AA46-4D567E3027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988840"/>
            <a:ext cx="1208223" cy="172226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9B9B9EC7-FED5-438A-8A90-3B71C15718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161" y="1988840"/>
            <a:ext cx="1330403" cy="1722267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895EBD4D-9E5E-4966-B938-C22C1E1999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851" y="1988840"/>
            <a:ext cx="1722266" cy="1722266"/>
          </a:xfrm>
          <a:prstGeom prst="rect">
            <a:avLst/>
          </a:prstGeom>
        </p:spPr>
      </p:pic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955A1B66-824F-4077-8221-2AC21834011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314426"/>
            <a:ext cx="1206684" cy="1722267"/>
          </a:xfrm>
          <a:prstGeom prst="rect">
            <a:avLst/>
          </a:prstGeom>
        </p:spPr>
      </p:pic>
      <p:pic>
        <p:nvPicPr>
          <p:cNvPr id="6" name="Afbeelding 5" descr="Afbeelding met tekst, foto&#10;&#10;Automatisch gegenereerde beschrijving">
            <a:extLst>
              <a:ext uri="{FF2B5EF4-FFF2-40B4-BE49-F238E27FC236}">
                <a16:creationId xmlns:a16="http://schemas.microsoft.com/office/drawing/2014/main" id="{66AA999C-75D2-4CEE-8BBE-92589D21419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161" y="4297494"/>
            <a:ext cx="1330403" cy="168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6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Websites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hlinkClick r:id="rId2"/>
              </a:rPr>
              <a:t>www.contextualpsychology.org</a:t>
            </a:r>
            <a:endParaRPr lang="nl-NL" dirty="0"/>
          </a:p>
          <a:p>
            <a:r>
              <a:rPr lang="nl-NL" dirty="0" err="1">
                <a:hlinkClick r:id="rId3"/>
              </a:rPr>
              <a:t>www.acbsbene.com</a:t>
            </a:r>
            <a:endParaRPr lang="nl-NL" dirty="0"/>
          </a:p>
          <a:p>
            <a:r>
              <a:rPr lang="nl-NL" dirty="0">
                <a:hlinkClick r:id="rId4"/>
              </a:rPr>
              <a:t>www.actcursus.nl</a:t>
            </a:r>
            <a:endParaRPr lang="nl-NL" dirty="0"/>
          </a:p>
          <a:p>
            <a:r>
              <a:rPr lang="nl-NL" dirty="0">
                <a:hlinkClick r:id="rId5"/>
              </a:rPr>
              <a:t>http://www.act4kids.nl/</a:t>
            </a:r>
            <a:endParaRPr lang="nl-NL" dirty="0"/>
          </a:p>
          <a:p>
            <a:r>
              <a:rPr lang="nl-NL">
                <a:hlinkClick r:id="rId6"/>
              </a:rPr>
              <a:t>www.acbsbene2020.com</a:t>
            </a:r>
            <a:endParaRPr lang="nl-NL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28790-8F9D-4445-BFC3-EF16C500A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Social</a:t>
            </a:r>
            <a:r>
              <a:rPr lang="nl-NL" dirty="0"/>
              <a:t> media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55E3EE-9C0B-4F73-A1FC-18E367C93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https://www.facebook.com/actcursus/</a:t>
            </a:r>
            <a:endParaRPr lang="nl-NL" dirty="0"/>
          </a:p>
          <a:p>
            <a:r>
              <a:rPr lang="nl-NL" dirty="0">
                <a:hlinkClick r:id="rId3"/>
              </a:rPr>
              <a:t>https://www.facebook.com/groups/640421686045976/</a:t>
            </a:r>
            <a:r>
              <a:rPr lang="nl-NL" dirty="0"/>
              <a:t>  (ACBS BeNe)</a:t>
            </a:r>
          </a:p>
          <a:p>
            <a:r>
              <a:rPr lang="nl-NL" dirty="0">
                <a:hlinkClick r:id="rId4"/>
              </a:rPr>
              <a:t>https://www.linkedin.com/groups/4615410</a:t>
            </a:r>
            <a:endParaRPr lang="nl-NL" dirty="0"/>
          </a:p>
          <a:p>
            <a:pPr marL="0" indent="0">
              <a:buNone/>
            </a:pPr>
            <a:r>
              <a:rPr lang="nl-NL"/>
              <a:t>	(ACBS BeNe)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66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Materialen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http://www.acceptandchange.com/</a:t>
            </a:r>
            <a:endParaRPr lang="nl-NL" dirty="0"/>
          </a:p>
          <a:p>
            <a:r>
              <a:rPr lang="nl-NL" dirty="0">
                <a:hlinkClick r:id="rId3"/>
              </a:rPr>
              <a:t>http://thrivingadolescent.com/</a:t>
            </a:r>
            <a:endParaRPr lang="nl-NL" dirty="0"/>
          </a:p>
          <a:p>
            <a:r>
              <a:rPr lang="nl-NL" dirty="0">
                <a:hlinkClick r:id="rId4"/>
              </a:rPr>
              <a:t>www.actinactie.nl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79E711-6E9D-4428-9265-253385AC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E-health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4EB30D-4720-424F-B37F-4467110DB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Therapieland: </a:t>
            </a:r>
            <a:r>
              <a:rPr lang="nl-NL" dirty="0">
                <a:hlinkClick r:id="rId2"/>
              </a:rPr>
              <a:t>www.therapieland.nl</a:t>
            </a:r>
            <a:endParaRPr lang="nl-NL" dirty="0"/>
          </a:p>
          <a:p>
            <a:r>
              <a:rPr lang="nl-NL" dirty="0"/>
              <a:t>Cursisten kunnen met korting gebruik maken van het ACT programma</a:t>
            </a:r>
          </a:p>
          <a:p>
            <a:r>
              <a:rPr lang="nl-NL" b="1" dirty="0"/>
              <a:t>€11,50 per maand </a:t>
            </a:r>
            <a:r>
              <a:rPr lang="nl-NL" dirty="0"/>
              <a:t>(excl. btw)</a:t>
            </a:r>
          </a:p>
          <a:p>
            <a:r>
              <a:rPr lang="nl-NL" dirty="0"/>
              <a:t>Je sluit een jaarlicentie af. Je mag de ACT modules onbeperkt inzetten.</a:t>
            </a:r>
          </a:p>
        </p:txBody>
      </p:sp>
    </p:spTree>
    <p:extLst>
      <p:ext uri="{BB962C8B-B14F-4D97-AF65-F5344CB8AC3E}">
        <p14:creationId xmlns:p14="http://schemas.microsoft.com/office/powerpoint/2010/main" val="4259585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itel 1"/>
          <p:cNvSpPr>
            <a:spLocks noGrp="1"/>
          </p:cNvSpPr>
          <p:nvPr>
            <p:ph type="title"/>
          </p:nvPr>
        </p:nvSpPr>
        <p:spPr>
          <a:xfrm>
            <a:off x="452438" y="4048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altLang="nl-NL" b="1">
                <a:solidFill>
                  <a:schemeClr val="bg2">
                    <a:lumMod val="50000"/>
                  </a:schemeClr>
                </a:solidFill>
                <a:latin typeface="Arno Pro" pitchFamily="18" charset="0"/>
              </a:rPr>
              <a:t>Word </a:t>
            </a:r>
            <a:r>
              <a:rPr lang="nl-NL" altLang="nl-NL" b="1" dirty="0">
                <a:solidFill>
                  <a:schemeClr val="bg2">
                    <a:lumMod val="50000"/>
                  </a:schemeClr>
                </a:solidFill>
                <a:latin typeface="Arno Pro" pitchFamily="18" charset="0"/>
              </a:rPr>
              <a:t>Lid van de ACBS </a:t>
            </a:r>
            <a:r>
              <a:rPr lang="nl-NL" altLang="nl-NL" b="1" dirty="0" err="1">
                <a:solidFill>
                  <a:schemeClr val="bg2">
                    <a:lumMod val="50000"/>
                  </a:schemeClr>
                </a:solidFill>
                <a:latin typeface="Arno Pro" pitchFamily="18" charset="0"/>
              </a:rPr>
              <a:t>BeNe</a:t>
            </a:r>
            <a:r>
              <a:rPr lang="nl-NL" altLang="nl-NL" b="1" dirty="0">
                <a:solidFill>
                  <a:schemeClr val="bg2">
                    <a:lumMod val="50000"/>
                  </a:schemeClr>
                </a:solidFill>
                <a:latin typeface="Arno Pro" pitchFamily="18" charset="0"/>
              </a:rPr>
              <a:t>!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52438" y="50847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no Pro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no Pro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no Pro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no Pro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no Pro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914400">
              <a:defRPr/>
            </a:pPr>
            <a:r>
              <a:rPr lang="nl-NL" sz="2800" i="1" kern="0" dirty="0">
                <a:solidFill>
                  <a:schemeClr val="bg2">
                    <a:lumMod val="50000"/>
                  </a:schemeClr>
                </a:solidFill>
              </a:rPr>
              <a:t>… en krijg toegang tot een gratis Nederlandstalige </a:t>
            </a:r>
          </a:p>
          <a:p>
            <a:pPr defTabSz="914400">
              <a:defRPr/>
            </a:pPr>
            <a:r>
              <a:rPr lang="nl-NL" sz="2800" i="1" kern="0" dirty="0">
                <a:solidFill>
                  <a:schemeClr val="bg2">
                    <a:lumMod val="50000"/>
                  </a:schemeClr>
                </a:solidFill>
              </a:rPr>
              <a:t>e-course ACT van 33 weken! </a:t>
            </a:r>
          </a:p>
        </p:txBody>
      </p:sp>
      <p:pic>
        <p:nvPicPr>
          <p:cNvPr id="4100" name="Afbeelding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3838" y="1700213"/>
            <a:ext cx="6156325" cy="325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0" y="6381750"/>
            <a:ext cx="914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altLang="nl-NL">
                <a:latin typeface="Arno Pro" pitchFamily="18" charset="0"/>
              </a:rPr>
              <a:t>Web: </a:t>
            </a:r>
            <a:r>
              <a:rPr lang="nl-NL" altLang="nl-NL">
                <a:latin typeface="Arno Pro" pitchFamily="18" charset="0"/>
                <a:hlinkClick r:id="rId4"/>
              </a:rPr>
              <a:t>www.acbsbene.com</a:t>
            </a:r>
            <a:r>
              <a:rPr lang="nl-NL" altLang="nl-NL">
                <a:latin typeface="Arno Pro" pitchFamily="18" charset="0"/>
              </a:rPr>
              <a:t> || Mail: </a:t>
            </a:r>
            <a:r>
              <a:rPr lang="nl-NL" altLang="nl-NL">
                <a:latin typeface="Arno Pro" pitchFamily="18" charset="0"/>
                <a:hlinkClick r:id="rId5"/>
              </a:rPr>
              <a:t>info@acbsbene.com</a:t>
            </a:r>
            <a:endParaRPr lang="nl-NL" altLang="nl-NL">
              <a:latin typeface="Arno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389844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179</Words>
  <Application>Microsoft Office PowerPoint</Application>
  <PresentationFormat>Diavoorstelling (4:3)</PresentationFormat>
  <Paragraphs>32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Arno Pro</vt:lpstr>
      <vt:lpstr>Calibri</vt:lpstr>
      <vt:lpstr>Office-thema</vt:lpstr>
      <vt:lpstr>Verder verdiepen</vt:lpstr>
      <vt:lpstr>Zelfhulp boeken NL</vt:lpstr>
      <vt:lpstr>Boeken voor professionals</vt:lpstr>
      <vt:lpstr>Boeken voor kind &amp; jeugd</vt:lpstr>
      <vt:lpstr>Websites</vt:lpstr>
      <vt:lpstr>Social media</vt:lpstr>
      <vt:lpstr>Materialen</vt:lpstr>
      <vt:lpstr>E-health</vt:lpstr>
      <vt:lpstr>Word Lid van de ACBS BeNe!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Verder verdiepen</dc:title>
  <dc:creator>Jacqueline</dc:creator>
  <cp:lastModifiedBy>ACT Cursus</cp:lastModifiedBy>
  <cp:revision>14</cp:revision>
  <dcterms:created xsi:type="dcterms:W3CDTF">2016-08-08T11:41:22Z</dcterms:created>
  <dcterms:modified xsi:type="dcterms:W3CDTF">2019-09-11T07:12:04Z</dcterms:modified>
</cp:coreProperties>
</file>