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D360C-3B93-4845-9541-58E6B12BE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1DEFDA-1585-4A18-82C5-793A449E9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7C3B56-BC47-42C6-BD11-7E88ED25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30E74A-035D-44D9-98CF-60A73E3D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81EB66-730D-4C54-ADC4-C2B5C62C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05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507CB-334A-4F4B-997D-66DAEEDA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593D5F-EDC9-4DE1-8790-3D2583F93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3B9B35-8BAB-4BCD-A2DF-E169CE8A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02FA5F-960F-4268-8BA9-BA36199B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2C0D8D-A3B3-42FA-9F62-7298632A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7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D48A20D-8F0B-4A2D-B8A0-701ABD78B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E8F5158-C79E-4EE4-800A-90D5B194F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A5ABA9-4C6C-4498-A774-0F6D7671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D7C068-CA71-4631-B411-6A314AF2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AD47F8-7E0E-481A-B24B-98CDB5CD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50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7C25D-ADB9-47D5-8542-B5403A26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A242D8-D760-42C0-B15F-43E488483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79F972-C56B-40C8-923F-E4E2981D6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472A5F-64B9-497E-AD07-86EC38C1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AB1E35-EC51-40B4-A5BC-4905D9948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9AB88-1233-4D66-9644-EF936B06B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2BD65E-F958-4486-93A3-54B6A723F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55A4C3-93BA-415C-8DD4-8A229F80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EBF32C-676D-41E0-BF10-BA0B4040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3E6E0F-F399-406D-A9D9-7C58A2A7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4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A7DFF-0990-4D34-9B91-B91D99DB5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02F97-E7DE-4E10-8B64-F6F20DCD9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7301131-5A5E-4314-BF1E-7EF0B9D98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322E75-B0FB-4CDC-A1EC-EFD14B970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6E1E68-258A-404C-A318-B5E2FAE3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05B340-2866-48EC-ABBD-B0B94E84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27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80DE1F-8894-4713-BAEB-7E9048CAF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367C69-24AF-4B02-A5AC-FB323633C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49A29BA-9EA6-4083-94AE-0D4C49230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1BF591F-618C-4A7D-AE06-054DC0F72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1BC038D-3970-44D9-895E-C76791E6E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213F965-E1C6-4044-A9FD-6A5466AA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D04A97C-A6FB-490F-B5A9-9DBA1FF2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CF61C03-199A-4CFA-8A31-6D0B21E30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39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B3206C-FC90-476D-AA39-E0F015EBE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7A56B7-F953-40E0-B955-4E9569D8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E206238-8334-43F9-B565-591AEBC3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1A8D65-4FE2-4C98-87AF-69A69889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3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E063830-F6B7-4A48-B2BF-588DB51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C34981C-2CD9-4209-8489-CAE4858C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B319C23-5F7E-4007-88FE-15BC0A1DE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63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0E257-D565-4752-B6C8-455B0F91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E3E44-D739-4DFA-8A37-62372F2E6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BCBB639-EFB2-4939-9E07-E7FEA71FC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9D6DC7-BA6B-439B-AB5D-45B1797A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C8621A-620D-4E56-9069-3B14A7F34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5D83C8-AFB0-4C86-8FC7-A89B8AF2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7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7FCDC4-AF10-474D-94F9-6D89E061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95FD863-D708-4366-B555-820BEB0D8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D1961C-94E4-4593-BBD8-CF0E8E880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873195-FDCD-4E2C-9A59-8EFA88CE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3A7586-CC59-4B8C-9EC7-BF8F9765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9C0F15-F3EB-41C7-8F3C-11666C3D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A305182-6259-4B3C-B8E6-DC50C941E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521818-294A-495F-9072-3C91E78DC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5BE038-7939-41D2-A0B3-C20C63B1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AAEAA-02C5-4D85-A213-8A305049AE5C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97A469-8C8A-4618-96E8-D011E3A70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45CD7A-7359-4658-8343-45BE92676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ADA4-D138-4A98-9DB2-8355643AFD1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5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oeflexibelbenjij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5768A4-F14D-4A5A-9B6D-55035A3B1E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AAQ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F65ADE-EDD2-4E4A-A803-F3118C5277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Acceptance and Action Questionnaire</a:t>
            </a:r>
          </a:p>
        </p:txBody>
      </p:sp>
    </p:spTree>
    <p:extLst>
      <p:ext uri="{BB962C8B-B14F-4D97-AF65-F5344CB8AC3E}">
        <p14:creationId xmlns:p14="http://schemas.microsoft.com/office/powerpoint/2010/main" val="252393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D9851-3857-490A-8901-6C2E375D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A52CB1-7E8D-4376-A7C5-8F989DE5F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Vele</a:t>
            </a:r>
            <a:r>
              <a:rPr lang="en-GB" dirty="0"/>
              <a:t> </a:t>
            </a:r>
            <a:r>
              <a:rPr lang="en-GB" dirty="0" err="1"/>
              <a:t>versies</a:t>
            </a:r>
            <a:r>
              <a:rPr lang="en-GB" dirty="0"/>
              <a:t> in </a:t>
            </a:r>
            <a:r>
              <a:rPr lang="en-GB" dirty="0" err="1"/>
              <a:t>omloop</a:t>
            </a:r>
            <a:endParaRPr lang="en-GB" dirty="0"/>
          </a:p>
          <a:p>
            <a:r>
              <a:rPr lang="en-GB" dirty="0"/>
              <a:t>Range van items: 7-49</a:t>
            </a:r>
          </a:p>
          <a:p>
            <a:r>
              <a:rPr lang="en-GB" dirty="0"/>
              <a:t>In </a:t>
            </a:r>
            <a:r>
              <a:rPr lang="en-GB" dirty="0" err="1"/>
              <a:t>Nederlands</a:t>
            </a:r>
            <a:r>
              <a:rPr lang="en-GB" dirty="0"/>
              <a:t> </a:t>
            </a:r>
            <a:r>
              <a:rPr lang="en-GB" dirty="0" err="1"/>
              <a:t>vertaald</a:t>
            </a:r>
            <a:r>
              <a:rPr lang="en-GB" dirty="0"/>
              <a:t>: AAQ 9 items (</a:t>
            </a:r>
            <a:r>
              <a:rPr lang="en-GB" dirty="0" err="1"/>
              <a:t>Boelen</a:t>
            </a:r>
            <a:r>
              <a:rPr lang="en-GB" dirty="0"/>
              <a:t> et al) en AAQ II</a:t>
            </a:r>
          </a:p>
          <a:p>
            <a:r>
              <a:rPr lang="en-GB" dirty="0"/>
              <a:t>AAQ II </a:t>
            </a:r>
            <a:r>
              <a:rPr lang="en-GB" dirty="0" err="1"/>
              <a:t>bestaat</a:t>
            </a:r>
            <a:r>
              <a:rPr lang="en-GB" dirty="0"/>
              <a:t> </a:t>
            </a:r>
            <a:r>
              <a:rPr lang="en-GB" dirty="0" err="1"/>
              <a:t>uit</a:t>
            </a:r>
            <a:r>
              <a:rPr lang="en-GB" dirty="0"/>
              <a:t> 10 items, maar de </a:t>
            </a:r>
            <a:r>
              <a:rPr lang="en-GB" dirty="0" err="1"/>
              <a:t>factorstructuur</a:t>
            </a:r>
            <a:r>
              <a:rPr lang="en-GB" dirty="0"/>
              <a:t> van de </a:t>
            </a:r>
            <a:r>
              <a:rPr lang="en-GB" dirty="0" err="1"/>
              <a:t>Engelse</a:t>
            </a:r>
            <a:r>
              <a:rPr lang="en-GB" dirty="0"/>
              <a:t> </a:t>
            </a:r>
            <a:r>
              <a:rPr lang="en-GB" dirty="0" err="1"/>
              <a:t>versie</a:t>
            </a:r>
            <a:r>
              <a:rPr lang="en-GB" dirty="0"/>
              <a:t> is </a:t>
            </a:r>
            <a:r>
              <a:rPr lang="en-GB" dirty="0" err="1"/>
              <a:t>logischer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3 (</a:t>
            </a:r>
            <a:r>
              <a:rPr lang="en-GB" dirty="0" err="1"/>
              <a:t>positief</a:t>
            </a:r>
            <a:r>
              <a:rPr lang="en-GB" dirty="0"/>
              <a:t> </a:t>
            </a:r>
            <a:r>
              <a:rPr lang="en-GB" dirty="0" err="1"/>
              <a:t>geformuleerde</a:t>
            </a:r>
            <a:r>
              <a:rPr lang="en-GB" dirty="0"/>
              <a:t>) items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weggelaten</a:t>
            </a:r>
            <a:endParaRPr lang="en-GB" dirty="0"/>
          </a:p>
          <a:p>
            <a:r>
              <a:rPr lang="en-GB" dirty="0" err="1"/>
              <a:t>Validiteit</a:t>
            </a:r>
            <a:r>
              <a:rPr lang="en-GB" dirty="0"/>
              <a:t> (intern en extern), </a:t>
            </a:r>
            <a:r>
              <a:rPr lang="en-GB" dirty="0" err="1"/>
              <a:t>betrouwbaarheid</a:t>
            </a:r>
            <a:r>
              <a:rPr lang="en-GB" dirty="0"/>
              <a:t> en </a:t>
            </a:r>
            <a:r>
              <a:rPr lang="en-GB" dirty="0" err="1"/>
              <a:t>factorstructuur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onderzocht</a:t>
            </a:r>
            <a:endParaRPr lang="en-GB" dirty="0"/>
          </a:p>
          <a:p>
            <a:r>
              <a:rPr lang="en-GB" dirty="0"/>
              <a:t>De AAQ II is in </a:t>
            </a:r>
            <a:r>
              <a:rPr lang="en-GB" dirty="0" err="1"/>
              <a:t>zes</a:t>
            </a:r>
            <a:r>
              <a:rPr lang="en-GB" dirty="0"/>
              <a:t> </a:t>
            </a:r>
            <a:r>
              <a:rPr lang="en-GB" dirty="0" err="1"/>
              <a:t>talen</a:t>
            </a:r>
            <a:r>
              <a:rPr lang="en-GB" dirty="0"/>
              <a:t> </a:t>
            </a:r>
            <a:r>
              <a:rPr lang="en-GB" dirty="0" err="1"/>
              <a:t>onderzocht</a:t>
            </a:r>
            <a:r>
              <a:rPr lang="en-GB" dirty="0"/>
              <a:t> en de </a:t>
            </a:r>
            <a:r>
              <a:rPr lang="en-GB" dirty="0" err="1"/>
              <a:t>psychometrische</a:t>
            </a:r>
            <a:r>
              <a:rPr lang="en-GB" dirty="0"/>
              <a:t> </a:t>
            </a:r>
            <a:r>
              <a:rPr lang="en-GB" dirty="0" err="1"/>
              <a:t>aspecten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in al die </a:t>
            </a:r>
            <a:r>
              <a:rPr lang="en-GB" dirty="0" err="1"/>
              <a:t>talen</a:t>
            </a:r>
            <a:r>
              <a:rPr lang="en-GB" dirty="0"/>
              <a:t> </a:t>
            </a:r>
            <a:r>
              <a:rPr lang="en-GB" dirty="0" err="1"/>
              <a:t>vergelijkbaar</a:t>
            </a:r>
            <a:r>
              <a:rPr lang="en-GB" dirty="0"/>
              <a:t> en </a:t>
            </a:r>
            <a:r>
              <a:rPr lang="en-GB" dirty="0" err="1"/>
              <a:t>goed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408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74B73-2C8F-4500-BEC1-AC488E7DF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Cut-off scores AAQ II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16A5F9-6968-48AE-85B3-4CA8B694F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Alleen</a:t>
            </a:r>
            <a:r>
              <a:rPr lang="en-GB" dirty="0"/>
              <a:t> </a:t>
            </a:r>
            <a:r>
              <a:rPr lang="en-GB" dirty="0" err="1"/>
              <a:t>beschikbaar</a:t>
            </a:r>
            <a:r>
              <a:rPr lang="en-GB" dirty="0"/>
              <a:t> voor </a:t>
            </a:r>
            <a:r>
              <a:rPr lang="en-GB" dirty="0" err="1"/>
              <a:t>kinderen</a:t>
            </a:r>
            <a:endParaRPr lang="en-GB" dirty="0"/>
          </a:p>
          <a:p>
            <a:r>
              <a:rPr lang="en-GB" dirty="0"/>
              <a:t>En </a:t>
            </a:r>
            <a:r>
              <a:rPr lang="en-GB" dirty="0" err="1"/>
              <a:t>studenten</a:t>
            </a:r>
            <a:r>
              <a:rPr lang="en-GB" dirty="0"/>
              <a:t> (7 item </a:t>
            </a:r>
            <a:r>
              <a:rPr lang="en-GB" dirty="0" err="1"/>
              <a:t>versie</a:t>
            </a:r>
            <a:r>
              <a:rPr lang="en-GB" dirty="0"/>
              <a:t>): </a:t>
            </a:r>
            <a:r>
              <a:rPr lang="en-GB" dirty="0" err="1"/>
              <a:t>beneden</a:t>
            </a:r>
            <a:r>
              <a:rPr lang="en-GB" dirty="0"/>
              <a:t> de 17 is de score </a:t>
            </a:r>
            <a:r>
              <a:rPr lang="en-GB" dirty="0" err="1"/>
              <a:t>onbetrouwbaar</a:t>
            </a:r>
            <a:r>
              <a:rPr lang="en-GB" dirty="0"/>
              <a:t> (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lage</a:t>
            </a:r>
            <a:r>
              <a:rPr lang="en-GB" dirty="0"/>
              <a:t> score op </a:t>
            </a:r>
            <a:r>
              <a:rPr lang="en-GB" dirty="0" err="1"/>
              <a:t>psychologisch</a:t>
            </a:r>
            <a:r>
              <a:rPr lang="en-GB" dirty="0"/>
              <a:t> </a:t>
            </a:r>
            <a:r>
              <a:rPr lang="en-GB" dirty="0" err="1"/>
              <a:t>inflexibiliteit</a:t>
            </a:r>
            <a:r>
              <a:rPr lang="en-GB" dirty="0"/>
              <a:t>)</a:t>
            </a:r>
          </a:p>
          <a:p>
            <a:r>
              <a:rPr lang="en-GB" dirty="0" err="1"/>
              <a:t>Studenten</a:t>
            </a:r>
            <a:r>
              <a:rPr lang="en-GB" dirty="0"/>
              <a:t> met </a:t>
            </a:r>
            <a:r>
              <a:rPr lang="en-GB" dirty="0" err="1"/>
              <a:t>een</a:t>
            </a:r>
            <a:r>
              <a:rPr lang="en-GB" dirty="0"/>
              <a:t> score </a:t>
            </a:r>
            <a:r>
              <a:rPr lang="en-GB" dirty="0" err="1"/>
              <a:t>boven</a:t>
            </a:r>
            <a:r>
              <a:rPr lang="en-GB" dirty="0"/>
              <a:t> de 28-32 </a:t>
            </a:r>
            <a:r>
              <a:rPr lang="en-GB" dirty="0" err="1"/>
              <a:t>hadden</a:t>
            </a:r>
            <a:r>
              <a:rPr lang="en-GB" dirty="0"/>
              <a:t> </a:t>
            </a:r>
            <a:r>
              <a:rPr lang="en-GB" dirty="0" err="1"/>
              <a:t>substantieel</a:t>
            </a:r>
            <a:r>
              <a:rPr lang="en-GB" dirty="0"/>
              <a:t> </a:t>
            </a:r>
            <a:r>
              <a:rPr lang="en-GB" dirty="0" err="1"/>
              <a:t>klachten</a:t>
            </a:r>
            <a:endParaRPr lang="en-GB" dirty="0"/>
          </a:p>
          <a:p>
            <a:r>
              <a:rPr lang="en-GB" dirty="0" err="1"/>
              <a:t>Geen</a:t>
            </a:r>
            <a:r>
              <a:rPr lang="en-GB" dirty="0"/>
              <a:t> cut-off scores voor </a:t>
            </a:r>
            <a:r>
              <a:rPr lang="en-GB" dirty="0" err="1"/>
              <a:t>klinische</a:t>
            </a:r>
            <a:r>
              <a:rPr lang="en-GB" dirty="0"/>
              <a:t> </a:t>
            </a:r>
            <a:r>
              <a:rPr lang="en-GB" dirty="0" err="1"/>
              <a:t>populaties</a:t>
            </a:r>
            <a:r>
              <a:rPr lang="en-GB" dirty="0"/>
              <a:t> volwassenen</a:t>
            </a:r>
          </a:p>
          <a:p>
            <a:r>
              <a:rPr lang="en-GB" dirty="0"/>
              <a:t>Bond et al (2011): </a:t>
            </a:r>
            <a:r>
              <a:rPr lang="en-GB" dirty="0" err="1"/>
              <a:t>een</a:t>
            </a:r>
            <a:r>
              <a:rPr lang="en-GB" dirty="0"/>
              <a:t> score van 24-28 (10 item </a:t>
            </a:r>
            <a:r>
              <a:rPr lang="en-GB" dirty="0" err="1"/>
              <a:t>versie</a:t>
            </a:r>
            <a:r>
              <a:rPr lang="en-GB" dirty="0"/>
              <a:t>)</a:t>
            </a:r>
            <a:r>
              <a:rPr lang="en-GB" dirty="0" err="1"/>
              <a:t>komt</a:t>
            </a:r>
            <a:r>
              <a:rPr lang="en-GB" dirty="0"/>
              <a:t> </a:t>
            </a:r>
            <a:r>
              <a:rPr lang="en-GB" dirty="0" err="1"/>
              <a:t>overeen</a:t>
            </a:r>
            <a:r>
              <a:rPr lang="en-GB" dirty="0"/>
              <a:t> met cut-off scores van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vragenlijsten</a:t>
            </a:r>
            <a:r>
              <a:rPr lang="en-GB" dirty="0"/>
              <a:t>, </a:t>
            </a:r>
            <a:r>
              <a:rPr lang="en-GB" dirty="0" err="1"/>
              <a:t>oa</a:t>
            </a:r>
            <a:r>
              <a:rPr lang="en-GB" dirty="0"/>
              <a:t> BDI. Je </a:t>
            </a:r>
            <a:r>
              <a:rPr lang="en-GB" dirty="0" err="1"/>
              <a:t>zou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zeggen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hogere</a:t>
            </a:r>
            <a:r>
              <a:rPr lang="en-GB" dirty="0"/>
              <a:t> score </a:t>
            </a:r>
            <a:r>
              <a:rPr lang="en-GB" dirty="0" err="1"/>
              <a:t>wijst</a:t>
            </a:r>
            <a:r>
              <a:rPr lang="en-GB" dirty="0"/>
              <a:t> op </a:t>
            </a:r>
            <a:r>
              <a:rPr lang="en-GB" dirty="0" err="1"/>
              <a:t>invaliderende</a:t>
            </a:r>
            <a:r>
              <a:rPr lang="en-GB" dirty="0"/>
              <a:t> </a:t>
            </a:r>
            <a:r>
              <a:rPr lang="en-GB" dirty="0" err="1"/>
              <a:t>psychologische</a:t>
            </a:r>
            <a:r>
              <a:rPr lang="en-GB" dirty="0"/>
              <a:t> </a:t>
            </a:r>
            <a:r>
              <a:rPr lang="en-GB" dirty="0" err="1"/>
              <a:t>inflexibiliteit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65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97BE2-9F6B-469A-891A-CCF75E8A7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320A7C-E997-462B-B1CE-FC3986CC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ruim</a:t>
            </a:r>
            <a:r>
              <a:rPr lang="en-GB" dirty="0"/>
              <a:t> 18 </a:t>
            </a:r>
            <a:r>
              <a:rPr lang="en-GB" dirty="0" err="1"/>
              <a:t>versies</a:t>
            </a:r>
            <a:r>
              <a:rPr lang="en-GB" dirty="0"/>
              <a:t> van de AAQ </a:t>
            </a:r>
            <a:r>
              <a:rPr lang="en-GB" dirty="0" err="1"/>
              <a:t>ontwikkeld</a:t>
            </a:r>
            <a:r>
              <a:rPr lang="en-GB" dirty="0"/>
              <a:t> voor </a:t>
            </a:r>
            <a:r>
              <a:rPr lang="en-GB" dirty="0" err="1"/>
              <a:t>specifieke</a:t>
            </a:r>
            <a:r>
              <a:rPr lang="en-GB" dirty="0"/>
              <a:t> </a:t>
            </a:r>
            <a:r>
              <a:rPr lang="en-GB" dirty="0" err="1"/>
              <a:t>populaties</a:t>
            </a:r>
            <a:r>
              <a:rPr lang="en-GB" dirty="0"/>
              <a:t>, </a:t>
            </a:r>
            <a:r>
              <a:rPr lang="en-GB" dirty="0" err="1"/>
              <a:t>bijvoorbeeld</a:t>
            </a:r>
            <a:r>
              <a:rPr lang="en-GB" dirty="0"/>
              <a:t> de CPAQ, maar </a:t>
            </a:r>
            <a:r>
              <a:rPr lang="en-GB" dirty="0" err="1"/>
              <a:t>niet</a:t>
            </a:r>
            <a:r>
              <a:rPr lang="en-GB" dirty="0"/>
              <a:t> voor </a:t>
            </a:r>
            <a:r>
              <a:rPr lang="en-GB" dirty="0" err="1"/>
              <a:t>depressie</a:t>
            </a:r>
            <a:endParaRPr lang="en-GB" dirty="0"/>
          </a:p>
          <a:p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aantal</a:t>
            </a:r>
            <a:r>
              <a:rPr lang="en-GB" dirty="0"/>
              <a:t> </a:t>
            </a:r>
            <a:r>
              <a:rPr lang="en-GB" dirty="0" err="1"/>
              <a:t>onderzoeken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het </a:t>
            </a:r>
            <a:r>
              <a:rPr lang="en-GB" dirty="0" err="1"/>
              <a:t>gebruik</a:t>
            </a:r>
            <a:r>
              <a:rPr lang="en-GB" dirty="0"/>
              <a:t> van de AAQ (de </a:t>
            </a:r>
            <a:r>
              <a:rPr lang="en-US" dirty="0" err="1"/>
              <a:t>relatie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vermijding</a:t>
            </a:r>
            <a:r>
              <a:rPr lang="en-US" dirty="0"/>
              <a:t>/</a:t>
            </a:r>
            <a:r>
              <a:rPr lang="en-US" dirty="0" err="1"/>
              <a:t>acceptatie</a:t>
            </a:r>
            <a:r>
              <a:rPr lang="en-US" dirty="0"/>
              <a:t> en </a:t>
            </a:r>
            <a:r>
              <a:rPr lang="en-US" dirty="0" err="1"/>
              <a:t>depressie</a:t>
            </a:r>
            <a:r>
              <a:rPr lang="en-US" dirty="0"/>
              <a:t>)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depressie</a:t>
            </a:r>
            <a:r>
              <a:rPr lang="en-GB" dirty="0"/>
              <a:t>. De </a:t>
            </a:r>
            <a:r>
              <a:rPr lang="en-GB" dirty="0" err="1"/>
              <a:t>onderzoeken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correlationeel</a:t>
            </a:r>
            <a:r>
              <a:rPr lang="en-GB" dirty="0"/>
              <a:t> en de </a:t>
            </a:r>
            <a:r>
              <a:rPr lang="en-GB" dirty="0" err="1"/>
              <a:t>resultaten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gemend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538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1363B-BD2F-4D4B-87D9-23E53FEB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55D044-38BA-492B-A462-F438C8A5E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Wolgast (2014) </a:t>
            </a:r>
            <a:r>
              <a:rPr lang="en-GB" dirty="0" err="1"/>
              <a:t>vond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AAQ II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samenhangt</a:t>
            </a:r>
            <a:r>
              <a:rPr lang="en-GB" dirty="0"/>
              <a:t> met distress (</a:t>
            </a:r>
            <a:r>
              <a:rPr lang="en-GB" dirty="0" err="1"/>
              <a:t>klachten</a:t>
            </a:r>
            <a:r>
              <a:rPr lang="en-GB" dirty="0"/>
              <a:t> en </a:t>
            </a:r>
            <a:r>
              <a:rPr lang="en-GB" dirty="0" err="1"/>
              <a:t>problemen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) dan met </a:t>
            </a:r>
            <a:r>
              <a:rPr lang="en-GB" dirty="0" err="1"/>
              <a:t>acceptatie</a:t>
            </a:r>
            <a:r>
              <a:rPr lang="en-GB" dirty="0"/>
              <a:t> (</a:t>
            </a:r>
            <a:r>
              <a:rPr lang="en-GB" dirty="0" err="1"/>
              <a:t>klachten</a:t>
            </a:r>
            <a:r>
              <a:rPr lang="en-GB" dirty="0"/>
              <a:t> </a:t>
            </a:r>
            <a:r>
              <a:rPr lang="en-GB" dirty="0" err="1"/>
              <a:t>accepteren</a:t>
            </a:r>
            <a:r>
              <a:rPr lang="en-GB" dirty="0"/>
              <a:t> en </a:t>
            </a:r>
            <a:r>
              <a:rPr lang="en-GB" dirty="0" err="1"/>
              <a:t>doorgaan</a:t>
            </a:r>
            <a:r>
              <a:rPr lang="en-GB" dirty="0"/>
              <a:t> met wat </a:t>
            </a:r>
            <a:r>
              <a:rPr lang="en-GB" dirty="0" err="1"/>
              <a:t>belangrijk</a:t>
            </a:r>
            <a:r>
              <a:rPr lang="en-GB" dirty="0"/>
              <a:t> is)</a:t>
            </a:r>
          </a:p>
          <a:p>
            <a:r>
              <a:rPr lang="en-GB" dirty="0" err="1"/>
              <a:t>Fledderus</a:t>
            </a:r>
            <a:r>
              <a:rPr lang="en-GB" dirty="0"/>
              <a:t> et al (2012) </a:t>
            </a:r>
            <a:r>
              <a:rPr lang="en-GB" dirty="0" err="1"/>
              <a:t>vonden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IRT analyse </a:t>
            </a:r>
            <a:r>
              <a:rPr lang="en-GB" dirty="0" err="1"/>
              <a:t>wel</a:t>
            </a:r>
            <a:r>
              <a:rPr lang="en-GB" dirty="0"/>
              <a:t> </a:t>
            </a:r>
            <a:r>
              <a:rPr lang="en-GB" dirty="0" err="1"/>
              <a:t>aanwijzingen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AAQ II experiëntiële </a:t>
            </a:r>
            <a:r>
              <a:rPr lang="en-GB" dirty="0" err="1"/>
              <a:t>vermijding</a:t>
            </a:r>
            <a:r>
              <a:rPr lang="en-GB" dirty="0"/>
              <a:t> meet</a:t>
            </a:r>
          </a:p>
          <a:p>
            <a:r>
              <a:rPr lang="en-GB" dirty="0" err="1"/>
              <a:t>Spinhoven</a:t>
            </a:r>
            <a:r>
              <a:rPr lang="en-GB" dirty="0"/>
              <a:t> et al (2015) </a:t>
            </a:r>
            <a:r>
              <a:rPr lang="en-GB" dirty="0" err="1"/>
              <a:t>vonden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experiëntiële </a:t>
            </a:r>
            <a:r>
              <a:rPr lang="en-GB" dirty="0" err="1"/>
              <a:t>vermijding</a:t>
            </a:r>
            <a:r>
              <a:rPr lang="en-GB" dirty="0"/>
              <a:t> h</a:t>
            </a:r>
            <a:r>
              <a:rPr lang="en-US" dirty="0"/>
              <a:t>et begin van, </a:t>
            </a:r>
            <a:r>
              <a:rPr lang="en-US" dirty="0" err="1"/>
              <a:t>terugval</a:t>
            </a:r>
            <a:r>
              <a:rPr lang="en-US" dirty="0"/>
              <a:t> </a:t>
            </a:r>
            <a:r>
              <a:rPr lang="en-US" dirty="0" err="1"/>
              <a:t>zowel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het </a:t>
            </a:r>
            <a:r>
              <a:rPr lang="en-US" dirty="0" err="1"/>
              <a:t>standhouden</a:t>
            </a:r>
            <a:r>
              <a:rPr lang="en-US" dirty="0"/>
              <a:t> van </a:t>
            </a:r>
            <a:r>
              <a:rPr lang="en-US" dirty="0" err="1"/>
              <a:t>depressieve</a:t>
            </a:r>
            <a:r>
              <a:rPr lang="en-US" dirty="0"/>
              <a:t> </a:t>
            </a:r>
            <a:r>
              <a:rPr lang="en-US" dirty="0" err="1"/>
              <a:t>stoornissen</a:t>
            </a:r>
            <a:r>
              <a:rPr lang="en-US" dirty="0"/>
              <a:t> </a:t>
            </a:r>
            <a:r>
              <a:rPr lang="en-US" dirty="0" err="1"/>
              <a:t>voorspelde</a:t>
            </a:r>
            <a:r>
              <a:rPr lang="en-US" dirty="0"/>
              <a:t>, </a:t>
            </a:r>
            <a:r>
              <a:rPr lang="en-US" dirty="0" err="1"/>
              <a:t>gedurende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4-jaar follow-up </a:t>
            </a:r>
            <a:r>
              <a:rPr lang="en-US" dirty="0" err="1"/>
              <a:t>periode</a:t>
            </a:r>
            <a:r>
              <a:rPr lang="en-US" dirty="0"/>
              <a:t>. Maar,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voor  </a:t>
            </a:r>
            <a:r>
              <a:rPr lang="en-US" dirty="0" err="1"/>
              <a:t>ruminatie</a:t>
            </a:r>
            <a:r>
              <a:rPr lang="en-US" dirty="0"/>
              <a:t>, </a:t>
            </a:r>
            <a:r>
              <a:rPr lang="en-US" dirty="0" err="1"/>
              <a:t>piekeren</a:t>
            </a:r>
            <a:r>
              <a:rPr lang="en-US" dirty="0"/>
              <a:t> en </a:t>
            </a:r>
            <a:r>
              <a:rPr lang="en-US" dirty="0" err="1"/>
              <a:t>neuroticisme</a:t>
            </a:r>
            <a:r>
              <a:rPr lang="en-US" dirty="0"/>
              <a:t>, </a:t>
            </a:r>
            <a:r>
              <a:rPr lang="en-US" dirty="0" err="1"/>
              <a:t>voorspelde</a:t>
            </a:r>
            <a:r>
              <a:rPr lang="en-US" dirty="0"/>
              <a:t> EV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, in </a:t>
            </a:r>
            <a:r>
              <a:rPr lang="en-US" dirty="0" err="1"/>
              <a:t>tegenstelling</a:t>
            </a:r>
            <a:r>
              <a:rPr lang="en-US" dirty="0"/>
              <a:t> tot </a:t>
            </a:r>
            <a:r>
              <a:rPr lang="en-US" dirty="0" err="1"/>
              <a:t>repetitief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4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2D0D3-C328-4333-8AFF-9BBB8EBA3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Alternatieven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EB5F66-02AD-4EA9-9D61-8A0CBAC6A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Multidimensional Experiential Avoidance Questionnaire (MEAQ) </a:t>
            </a:r>
            <a:r>
              <a:rPr lang="en-US" dirty="0" err="1"/>
              <a:t>focust</a:t>
            </a:r>
            <a:r>
              <a:rPr lang="en-US" dirty="0"/>
              <a:t> op 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dimensies</a:t>
            </a:r>
            <a:r>
              <a:rPr lang="en-US" dirty="0"/>
              <a:t> van EV,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gedragsmatige</a:t>
            </a:r>
            <a:r>
              <a:rPr lang="en-US" dirty="0"/>
              <a:t> </a:t>
            </a:r>
            <a:r>
              <a:rPr lang="en-US" dirty="0" err="1"/>
              <a:t>vermijding</a:t>
            </a:r>
            <a:r>
              <a:rPr lang="en-US" dirty="0"/>
              <a:t> en </a:t>
            </a:r>
            <a:r>
              <a:rPr lang="en-US" dirty="0" err="1"/>
              <a:t>aversie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ellende</a:t>
            </a:r>
            <a:r>
              <a:rPr lang="en-US" dirty="0"/>
              <a:t> (distress)</a:t>
            </a:r>
          </a:p>
          <a:p>
            <a:r>
              <a:rPr lang="en-US" dirty="0"/>
              <a:t>FIT-60 van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bodem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http://hoeflexibelbenjij.nl/</a:t>
            </a:r>
            <a:r>
              <a:rPr lang="en-US" dirty="0"/>
              <a:t>. Meet de </a:t>
            </a:r>
            <a:r>
              <a:rPr lang="en-US" dirty="0" err="1"/>
              <a:t>zes</a:t>
            </a:r>
            <a:r>
              <a:rPr lang="en-US" dirty="0"/>
              <a:t> </a:t>
            </a:r>
            <a:r>
              <a:rPr lang="en-US" dirty="0" err="1"/>
              <a:t>processen</a:t>
            </a:r>
            <a:r>
              <a:rPr lang="en-US" dirty="0"/>
              <a:t> (</a:t>
            </a:r>
            <a:r>
              <a:rPr lang="nl-NL" dirty="0"/>
              <a:t>Tim Batink, Gijs Jansen &amp; Hubert de Mey)</a:t>
            </a:r>
            <a:endParaRPr lang="en-US" dirty="0"/>
          </a:p>
          <a:p>
            <a:r>
              <a:rPr lang="en-US" dirty="0" err="1"/>
              <a:t>CompACT</a:t>
            </a:r>
            <a:r>
              <a:rPr lang="en-US" dirty="0"/>
              <a:t>, meet </a:t>
            </a:r>
            <a:r>
              <a:rPr lang="en-US" dirty="0" err="1"/>
              <a:t>ook</a:t>
            </a:r>
            <a:r>
              <a:rPr lang="en-US" dirty="0"/>
              <a:t> de </a:t>
            </a:r>
            <a:r>
              <a:rPr lang="en-US" dirty="0" err="1"/>
              <a:t>zes</a:t>
            </a:r>
            <a:r>
              <a:rPr lang="en-US" dirty="0"/>
              <a:t> </a:t>
            </a:r>
            <a:r>
              <a:rPr lang="en-US" dirty="0" err="1"/>
              <a:t>processen</a:t>
            </a:r>
            <a:r>
              <a:rPr lang="en-US" dirty="0"/>
              <a:t>, maar dan in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factoren</a:t>
            </a:r>
            <a:r>
              <a:rPr lang="en-US" dirty="0"/>
              <a:t> </a:t>
            </a:r>
            <a:r>
              <a:rPr lang="en-US" dirty="0" err="1"/>
              <a:t>ondergebracht</a:t>
            </a:r>
            <a:r>
              <a:rPr lang="en-US" dirty="0"/>
              <a:t> (Francis et al, 2016)</a:t>
            </a:r>
          </a:p>
          <a:p>
            <a:r>
              <a:rPr lang="en-US" dirty="0" err="1"/>
              <a:t>Daarnaast</a:t>
            </a:r>
            <a:r>
              <a:rPr lang="en-US" dirty="0"/>
              <a:t> diverse </a:t>
            </a:r>
            <a:r>
              <a:rPr lang="en-US" dirty="0" err="1"/>
              <a:t>vrage</a:t>
            </a:r>
            <a:r>
              <a:rPr lang="en-GB" dirty="0" err="1"/>
              <a:t>nlijsten</a:t>
            </a:r>
            <a:r>
              <a:rPr lang="en-GB" dirty="0"/>
              <a:t> voor </a:t>
            </a:r>
            <a:r>
              <a:rPr lang="en-GB" dirty="0" err="1"/>
              <a:t>defusie</a:t>
            </a:r>
            <a:r>
              <a:rPr lang="en-GB" dirty="0"/>
              <a:t>, </a:t>
            </a:r>
            <a:r>
              <a:rPr lang="en-GB" dirty="0" err="1"/>
              <a:t>waarden</a:t>
            </a:r>
            <a:r>
              <a:rPr lang="en-GB" dirty="0"/>
              <a:t>, mindfulness (</a:t>
            </a:r>
            <a:r>
              <a:rPr lang="en-GB" dirty="0" err="1"/>
              <a:t>huidig</a:t>
            </a:r>
            <a:r>
              <a:rPr lang="en-GB" dirty="0"/>
              <a:t> moment en </a:t>
            </a:r>
            <a:r>
              <a:rPr lang="en-GB" dirty="0" err="1"/>
              <a:t>zelf</a:t>
            </a:r>
            <a:r>
              <a:rPr lang="en-GB" dirty="0"/>
              <a:t>-</a:t>
            </a:r>
            <a:r>
              <a:rPr lang="en-GB" dirty="0" err="1"/>
              <a:t>als</a:t>
            </a:r>
            <a:r>
              <a:rPr lang="en-GB"/>
              <a:t>-context)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571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421</Words>
  <Application>Microsoft Office PowerPoint</Application>
  <PresentationFormat>Breedbeeld</PresentationFormat>
  <Paragraphs>24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AAQ</vt:lpstr>
      <vt:lpstr>PowerPoint-presentatie</vt:lpstr>
      <vt:lpstr>Cut-off scores AAQ II</vt:lpstr>
      <vt:lpstr>PowerPoint-presentatie</vt:lpstr>
      <vt:lpstr>PowerPoint-presentatie</vt:lpstr>
      <vt:lpstr>Alternatieven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AAQ</dc:title>
  <dc:creator>ACT Cursus</dc:creator>
  <cp:lastModifiedBy>ACT Cursus</cp:lastModifiedBy>
  <cp:revision>6</cp:revision>
  <dcterms:created xsi:type="dcterms:W3CDTF">2019-03-02T10:36:28Z</dcterms:created>
  <dcterms:modified xsi:type="dcterms:W3CDTF">2019-03-02T11:21:37Z</dcterms:modified>
</cp:coreProperties>
</file>