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handoutMasterIdLst>
    <p:handoutMasterId r:id="rId23"/>
  </p:handoutMasterIdLst>
  <p:sldIdLst>
    <p:sldId id="256" r:id="rId2"/>
    <p:sldId id="329" r:id="rId3"/>
    <p:sldId id="280" r:id="rId4"/>
    <p:sldId id="297" r:id="rId5"/>
    <p:sldId id="281" r:id="rId6"/>
    <p:sldId id="306" r:id="rId7"/>
    <p:sldId id="307" r:id="rId8"/>
    <p:sldId id="298" r:id="rId9"/>
    <p:sldId id="282" r:id="rId10"/>
    <p:sldId id="310" r:id="rId11"/>
    <p:sldId id="286" r:id="rId12"/>
    <p:sldId id="283" r:id="rId13"/>
    <p:sldId id="312" r:id="rId14"/>
    <p:sldId id="311" r:id="rId15"/>
    <p:sldId id="325" r:id="rId16"/>
    <p:sldId id="284" r:id="rId17"/>
    <p:sldId id="288" r:id="rId18"/>
    <p:sldId id="285" r:id="rId19"/>
    <p:sldId id="289" r:id="rId20"/>
    <p:sldId id="294" r:id="rId21"/>
  </p:sldIdLst>
  <p:sldSz cx="9144000" cy="6858000" type="screen4x3"/>
  <p:notesSz cx="6802438" cy="9934575"/>
  <p:defaultTextStyle>
    <a:defPPr>
      <a:defRPr lang="nl-NL"/>
    </a:defPPr>
    <a:lvl1pPr algn="l" rtl="0" fontAlgn="base">
      <a:spcBef>
        <a:spcPct val="0"/>
      </a:spcBef>
      <a:spcAft>
        <a:spcPct val="0"/>
      </a:spcAft>
      <a:defRPr kern="1200">
        <a:solidFill>
          <a:schemeClr val="tx1"/>
        </a:solidFill>
        <a:latin typeface="Arial" charset="0"/>
        <a:ea typeface="ＭＳ Ｐゴシック" pitchFamily="-65"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65"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65"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65"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65" charset="-128"/>
        <a:cs typeface="+mn-cs"/>
      </a:defRPr>
    </a:lvl5pPr>
    <a:lvl6pPr marL="2286000" algn="l" defTabSz="914400" rtl="0" eaLnBrk="1" latinLnBrk="0" hangingPunct="1">
      <a:defRPr kern="1200">
        <a:solidFill>
          <a:schemeClr val="tx1"/>
        </a:solidFill>
        <a:latin typeface="Arial" charset="0"/>
        <a:ea typeface="ＭＳ Ｐゴシック" pitchFamily="-65" charset="-128"/>
        <a:cs typeface="+mn-cs"/>
      </a:defRPr>
    </a:lvl6pPr>
    <a:lvl7pPr marL="2743200" algn="l" defTabSz="914400" rtl="0" eaLnBrk="1" latinLnBrk="0" hangingPunct="1">
      <a:defRPr kern="1200">
        <a:solidFill>
          <a:schemeClr val="tx1"/>
        </a:solidFill>
        <a:latin typeface="Arial" charset="0"/>
        <a:ea typeface="ＭＳ Ｐゴシック" pitchFamily="-65" charset="-128"/>
        <a:cs typeface="+mn-cs"/>
      </a:defRPr>
    </a:lvl7pPr>
    <a:lvl8pPr marL="3200400" algn="l" defTabSz="914400" rtl="0" eaLnBrk="1" latinLnBrk="0" hangingPunct="1">
      <a:defRPr kern="1200">
        <a:solidFill>
          <a:schemeClr val="tx1"/>
        </a:solidFill>
        <a:latin typeface="Arial" charset="0"/>
        <a:ea typeface="ＭＳ Ｐゴシック" pitchFamily="-65" charset="-128"/>
        <a:cs typeface="+mn-cs"/>
      </a:defRPr>
    </a:lvl8pPr>
    <a:lvl9pPr marL="3657600" algn="l" defTabSz="914400" rtl="0" eaLnBrk="1" latinLnBrk="0" hangingPunct="1">
      <a:defRPr kern="1200">
        <a:solidFill>
          <a:schemeClr val="tx1"/>
        </a:solidFill>
        <a:latin typeface="Arial"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660066"/>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112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7988" cy="496888"/>
          </a:xfrm>
          <a:prstGeom prst="rect">
            <a:avLst/>
          </a:prstGeom>
        </p:spPr>
        <p:txBody>
          <a:bodyPr vert="horz" lIns="91440" tIns="45720" rIns="91440" bIns="45720" rtlCol="0"/>
          <a:lstStyle>
            <a:lvl1pPr algn="l">
              <a:defRPr sz="1200" smtClean="0">
                <a:ea typeface="+mn-ea"/>
                <a:cs typeface="Arial" charset="0"/>
              </a:defRPr>
            </a:lvl1pPr>
          </a:lstStyle>
          <a:p>
            <a:pPr>
              <a:defRPr/>
            </a:pPr>
            <a:endParaRPr lang="nl-NL"/>
          </a:p>
        </p:txBody>
      </p:sp>
      <p:sp>
        <p:nvSpPr>
          <p:cNvPr id="3" name="Tijdelijke aanduiding voor datum 2"/>
          <p:cNvSpPr>
            <a:spLocks noGrp="1"/>
          </p:cNvSpPr>
          <p:nvPr>
            <p:ph type="dt" sz="quarter" idx="1"/>
          </p:nvPr>
        </p:nvSpPr>
        <p:spPr>
          <a:xfrm>
            <a:off x="3852863" y="0"/>
            <a:ext cx="2947987" cy="496888"/>
          </a:xfrm>
          <a:prstGeom prst="rect">
            <a:avLst/>
          </a:prstGeom>
        </p:spPr>
        <p:txBody>
          <a:bodyPr vert="horz" lIns="91440" tIns="45720" rIns="91440" bIns="45720" rtlCol="0"/>
          <a:lstStyle>
            <a:lvl1pPr algn="r">
              <a:defRPr sz="1200" smtClean="0">
                <a:ea typeface="+mn-ea"/>
                <a:cs typeface="Arial" charset="0"/>
              </a:defRPr>
            </a:lvl1pPr>
          </a:lstStyle>
          <a:p>
            <a:pPr>
              <a:defRPr/>
            </a:pPr>
            <a:fld id="{B3A54CB8-0235-4944-BD0A-8364527456CB}" type="datetimeFigureOut">
              <a:rPr lang="nl-NL"/>
              <a:pPr>
                <a:defRPr/>
              </a:pPr>
              <a:t>12-05-17</a:t>
            </a:fld>
            <a:endParaRPr lang="nl-NL"/>
          </a:p>
        </p:txBody>
      </p:sp>
      <p:sp>
        <p:nvSpPr>
          <p:cNvPr id="4" name="Tijdelijke aanduiding voor voettekst 3"/>
          <p:cNvSpPr>
            <a:spLocks noGrp="1"/>
          </p:cNvSpPr>
          <p:nvPr>
            <p:ph type="ftr" sz="quarter" idx="2"/>
          </p:nvPr>
        </p:nvSpPr>
        <p:spPr>
          <a:xfrm>
            <a:off x="0" y="9436100"/>
            <a:ext cx="2947988" cy="496888"/>
          </a:xfrm>
          <a:prstGeom prst="rect">
            <a:avLst/>
          </a:prstGeom>
        </p:spPr>
        <p:txBody>
          <a:bodyPr vert="horz" lIns="91440" tIns="45720" rIns="91440" bIns="45720" rtlCol="0" anchor="b"/>
          <a:lstStyle>
            <a:lvl1pPr algn="l">
              <a:defRPr sz="1200" smtClean="0">
                <a:ea typeface="+mn-ea"/>
                <a:cs typeface="Arial" charset="0"/>
              </a:defRPr>
            </a:lvl1pPr>
          </a:lstStyle>
          <a:p>
            <a:pPr>
              <a:defRPr/>
            </a:pPr>
            <a:endParaRPr lang="nl-NL"/>
          </a:p>
        </p:txBody>
      </p:sp>
      <p:sp>
        <p:nvSpPr>
          <p:cNvPr id="5" name="Tijdelijke aanduiding voor dianummer 4"/>
          <p:cNvSpPr>
            <a:spLocks noGrp="1"/>
          </p:cNvSpPr>
          <p:nvPr>
            <p:ph type="sldNum" sz="quarter" idx="3"/>
          </p:nvPr>
        </p:nvSpPr>
        <p:spPr>
          <a:xfrm>
            <a:off x="3852863" y="9436100"/>
            <a:ext cx="2947987" cy="496888"/>
          </a:xfrm>
          <a:prstGeom prst="rect">
            <a:avLst/>
          </a:prstGeom>
        </p:spPr>
        <p:txBody>
          <a:bodyPr vert="horz" lIns="91440" tIns="45720" rIns="91440" bIns="45720" rtlCol="0" anchor="b"/>
          <a:lstStyle>
            <a:lvl1pPr algn="r">
              <a:defRPr sz="1200" smtClean="0">
                <a:ea typeface="+mn-ea"/>
                <a:cs typeface="Arial" charset="0"/>
              </a:defRPr>
            </a:lvl1pPr>
          </a:lstStyle>
          <a:p>
            <a:pPr>
              <a:defRPr/>
            </a:pPr>
            <a:fld id="{278A33EC-B9BD-4AC5-B129-E22F745F755C}" type="slidenum">
              <a:rPr lang="nl-NL"/>
              <a:pPr>
                <a:defRPr/>
              </a:pPr>
              <a:t>‹nr.›</a:t>
            </a:fld>
            <a:endParaRPr lang="nl-NL"/>
          </a:p>
        </p:txBody>
      </p:sp>
    </p:spTree>
    <p:extLst>
      <p:ext uri="{BB962C8B-B14F-4D97-AF65-F5344CB8AC3E}">
        <p14:creationId xmlns:p14="http://schemas.microsoft.com/office/powerpoint/2010/main" val="2935559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798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Arial" charset="0"/>
              </a:defRPr>
            </a:lvl1pPr>
          </a:lstStyle>
          <a:p>
            <a:pPr>
              <a:defRPr/>
            </a:pPr>
            <a:endParaRPr lang="nl-NL"/>
          </a:p>
        </p:txBody>
      </p:sp>
      <p:sp>
        <p:nvSpPr>
          <p:cNvPr id="11267" name="Rectangle 3"/>
          <p:cNvSpPr>
            <a:spLocks noGrp="1" noChangeArrowheads="1"/>
          </p:cNvSpPr>
          <p:nvPr>
            <p:ph type="dt" idx="1"/>
          </p:nvPr>
        </p:nvSpPr>
        <p:spPr bwMode="auto">
          <a:xfrm>
            <a:off x="3852863" y="0"/>
            <a:ext cx="294798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Arial" charset="0"/>
              </a:defRPr>
            </a:lvl1pPr>
          </a:lstStyle>
          <a:p>
            <a:pPr>
              <a:defRPr/>
            </a:pPr>
            <a:endParaRPr lang="nl-NL"/>
          </a:p>
        </p:txBody>
      </p:sp>
      <p:sp>
        <p:nvSpPr>
          <p:cNvPr id="28676" name="Rectangle 4"/>
          <p:cNvSpPr>
            <a:spLocks noGrp="1" noRot="1" noChangeAspect="1" noChangeArrowheads="1" noTextEdit="1"/>
          </p:cNvSpPr>
          <p:nvPr>
            <p:ph type="sldImg" idx="2"/>
          </p:nvPr>
        </p:nvSpPr>
        <p:spPr bwMode="auto">
          <a:xfrm>
            <a:off x="917575" y="744538"/>
            <a:ext cx="4967288" cy="3725862"/>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81038" y="4719638"/>
            <a:ext cx="5441950" cy="4470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noProof="0" smtClean="0"/>
              <a:t>Klik om de opmaakprofielen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11270" name="Rectangle 6"/>
          <p:cNvSpPr>
            <a:spLocks noGrp="1" noChangeArrowheads="1"/>
          </p:cNvSpPr>
          <p:nvPr>
            <p:ph type="ftr" sz="quarter" idx="4"/>
          </p:nvPr>
        </p:nvSpPr>
        <p:spPr bwMode="auto">
          <a:xfrm>
            <a:off x="0" y="9436100"/>
            <a:ext cx="294798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Arial" charset="0"/>
              </a:defRPr>
            </a:lvl1pPr>
          </a:lstStyle>
          <a:p>
            <a:pPr>
              <a:defRPr/>
            </a:pPr>
            <a:endParaRPr lang="nl-NL"/>
          </a:p>
        </p:txBody>
      </p:sp>
      <p:sp>
        <p:nvSpPr>
          <p:cNvPr id="11271" name="Rectangle 7"/>
          <p:cNvSpPr>
            <a:spLocks noGrp="1" noChangeArrowheads="1"/>
          </p:cNvSpPr>
          <p:nvPr>
            <p:ph type="sldNum" sz="quarter" idx="5"/>
          </p:nvPr>
        </p:nvSpPr>
        <p:spPr bwMode="auto">
          <a:xfrm>
            <a:off x="3852863" y="9436100"/>
            <a:ext cx="294798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mn-ea"/>
                <a:cs typeface="Arial" charset="0"/>
              </a:defRPr>
            </a:lvl1pPr>
          </a:lstStyle>
          <a:p>
            <a:pPr>
              <a:defRPr/>
            </a:pPr>
            <a:fld id="{FD7E2376-E1C4-4223-A822-3A1425353D81}" type="slidenum">
              <a:rPr lang="nl-NL"/>
              <a:pPr>
                <a:defRPr/>
              </a:pPr>
              <a:t>‹nr.›</a:t>
            </a:fld>
            <a:endParaRPr lang="nl-NL"/>
          </a:p>
        </p:txBody>
      </p:sp>
    </p:spTree>
    <p:extLst>
      <p:ext uri="{BB962C8B-B14F-4D97-AF65-F5344CB8AC3E}">
        <p14:creationId xmlns:p14="http://schemas.microsoft.com/office/powerpoint/2010/main" val="39332901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
        <p:nvSpPr>
          <p:cNvPr id="4" name="Rectangle 4"/>
          <p:cNvSpPr>
            <a:spLocks noGrp="1" noChangeArrowheads="1"/>
          </p:cNvSpPr>
          <p:nvPr>
            <p:ph type="dt" sz="half" idx="10"/>
          </p:nvPr>
        </p:nvSpPr>
        <p:spPr>
          <a:ln/>
        </p:spPr>
        <p:txBody>
          <a:bodyPr/>
          <a:lstStyle>
            <a:lvl1pPr>
              <a:defRPr/>
            </a:lvl1pPr>
          </a:lstStyle>
          <a:p>
            <a:pPr>
              <a:defRPr/>
            </a:pPr>
            <a:fld id="{A14BA335-1F14-4B5F-93C2-1D93BD63DD71}" type="datetime1">
              <a:rPr lang="nl-NL"/>
              <a:pPr>
                <a:defRPr/>
              </a:pPr>
              <a:t>12-05-17</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r>
              <a:rPr lang="nl-NL"/>
              <a:t>Casusconceptualisatie </a:t>
            </a:r>
          </a:p>
        </p:txBody>
      </p:sp>
      <p:sp>
        <p:nvSpPr>
          <p:cNvPr id="6" name="Rectangle 6"/>
          <p:cNvSpPr>
            <a:spLocks noGrp="1" noChangeArrowheads="1"/>
          </p:cNvSpPr>
          <p:nvPr>
            <p:ph type="sldNum" sz="quarter" idx="12"/>
          </p:nvPr>
        </p:nvSpPr>
        <p:spPr>
          <a:ln/>
        </p:spPr>
        <p:txBody>
          <a:bodyPr/>
          <a:lstStyle>
            <a:lvl1pPr>
              <a:defRPr/>
            </a:lvl1pPr>
          </a:lstStyle>
          <a:p>
            <a:pPr>
              <a:defRPr/>
            </a:pPr>
            <a:fld id="{A5F3732F-B759-4224-BA5C-C0E48FFE5AFF}"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fld id="{FFA15C30-FBDA-4AA2-9CDA-F6A22615335E}" type="datetime1">
              <a:rPr lang="nl-NL"/>
              <a:pPr>
                <a:defRPr/>
              </a:pPr>
              <a:t>12-05-17</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r>
              <a:rPr lang="nl-NL"/>
              <a:t>Casusconceptualisatie </a:t>
            </a:r>
          </a:p>
        </p:txBody>
      </p:sp>
      <p:sp>
        <p:nvSpPr>
          <p:cNvPr id="6" name="Rectangle 6"/>
          <p:cNvSpPr>
            <a:spLocks noGrp="1" noChangeArrowheads="1"/>
          </p:cNvSpPr>
          <p:nvPr>
            <p:ph type="sldNum" sz="quarter" idx="12"/>
          </p:nvPr>
        </p:nvSpPr>
        <p:spPr>
          <a:ln/>
        </p:spPr>
        <p:txBody>
          <a:bodyPr/>
          <a:lstStyle>
            <a:lvl1pPr>
              <a:defRPr/>
            </a:lvl1pPr>
          </a:lstStyle>
          <a:p>
            <a:pPr>
              <a:defRPr/>
            </a:pPr>
            <a:fld id="{C9ADCB5B-EA2D-434D-B0D0-274CBD7DFF4E}"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15100" y="609600"/>
            <a:ext cx="1943100" cy="548640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85800" y="609600"/>
            <a:ext cx="5676900" cy="54864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fld id="{49A2AB79-2EC7-4210-AEC1-FA2A6C6680CA}" type="datetime1">
              <a:rPr lang="nl-NL"/>
              <a:pPr>
                <a:defRPr/>
              </a:pPr>
              <a:t>12-05-17</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r>
              <a:rPr lang="nl-NL"/>
              <a:t>Casusconceptualisatie </a:t>
            </a:r>
          </a:p>
        </p:txBody>
      </p:sp>
      <p:sp>
        <p:nvSpPr>
          <p:cNvPr id="6" name="Rectangle 6"/>
          <p:cNvSpPr>
            <a:spLocks noGrp="1" noChangeArrowheads="1"/>
          </p:cNvSpPr>
          <p:nvPr>
            <p:ph type="sldNum" sz="quarter" idx="12"/>
          </p:nvPr>
        </p:nvSpPr>
        <p:spPr>
          <a:ln/>
        </p:spPr>
        <p:txBody>
          <a:bodyPr/>
          <a:lstStyle>
            <a:lvl1pPr>
              <a:defRPr/>
            </a:lvl1pPr>
          </a:lstStyle>
          <a:p>
            <a:pPr>
              <a:defRPr/>
            </a:pPr>
            <a:fld id="{DB20121D-29CE-489F-82E8-8F2CA820EBBC}"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4"/>
          <p:cNvSpPr>
            <a:spLocks noGrp="1" noChangeArrowheads="1"/>
          </p:cNvSpPr>
          <p:nvPr>
            <p:ph type="dt" sz="half" idx="10"/>
          </p:nvPr>
        </p:nvSpPr>
        <p:spPr>
          <a:ln/>
        </p:spPr>
        <p:txBody>
          <a:bodyPr/>
          <a:lstStyle>
            <a:lvl1pPr>
              <a:defRPr/>
            </a:lvl1pPr>
          </a:lstStyle>
          <a:p>
            <a:pPr>
              <a:defRPr/>
            </a:pPr>
            <a:fld id="{8872A544-4787-49D9-8485-A6ABF8873FDD}" type="datetime1">
              <a:rPr lang="nl-NL"/>
              <a:pPr>
                <a:defRPr/>
              </a:pPr>
              <a:t>12-05-17</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r>
              <a:rPr lang="nl-NL"/>
              <a:t>Casusconceptualisatie </a:t>
            </a:r>
          </a:p>
        </p:txBody>
      </p:sp>
      <p:sp>
        <p:nvSpPr>
          <p:cNvPr id="6" name="Rectangle 6"/>
          <p:cNvSpPr>
            <a:spLocks noGrp="1" noChangeArrowheads="1"/>
          </p:cNvSpPr>
          <p:nvPr>
            <p:ph type="sldNum" sz="quarter" idx="12"/>
          </p:nvPr>
        </p:nvSpPr>
        <p:spPr>
          <a:ln/>
        </p:spPr>
        <p:txBody>
          <a:bodyPr/>
          <a:lstStyle>
            <a:lvl1pPr>
              <a:defRPr/>
            </a:lvl1pPr>
          </a:lstStyle>
          <a:p>
            <a:pPr>
              <a:defRPr/>
            </a:pPr>
            <a:fld id="{7C4F62B0-323E-4DFB-BCAC-11EE70F1D49F}"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4"/>
          <p:cNvSpPr>
            <a:spLocks noGrp="1" noChangeArrowheads="1"/>
          </p:cNvSpPr>
          <p:nvPr>
            <p:ph type="dt" sz="half" idx="10"/>
          </p:nvPr>
        </p:nvSpPr>
        <p:spPr>
          <a:ln/>
        </p:spPr>
        <p:txBody>
          <a:bodyPr/>
          <a:lstStyle>
            <a:lvl1pPr>
              <a:defRPr/>
            </a:lvl1pPr>
          </a:lstStyle>
          <a:p>
            <a:pPr>
              <a:defRPr/>
            </a:pPr>
            <a:fld id="{CDFF2B0A-900D-4E01-9F9F-59835C7A9993}" type="datetime1">
              <a:rPr lang="nl-NL"/>
              <a:pPr>
                <a:defRPr/>
              </a:pPr>
              <a:t>12-05-17</a:t>
            </a:fld>
            <a:endParaRPr lang="nl-NL"/>
          </a:p>
        </p:txBody>
      </p:sp>
      <p:sp>
        <p:nvSpPr>
          <p:cNvPr id="5" name="Rectangle 5"/>
          <p:cNvSpPr>
            <a:spLocks noGrp="1" noChangeArrowheads="1"/>
          </p:cNvSpPr>
          <p:nvPr>
            <p:ph type="ftr" sz="quarter" idx="11"/>
          </p:nvPr>
        </p:nvSpPr>
        <p:spPr>
          <a:ln/>
        </p:spPr>
        <p:txBody>
          <a:bodyPr/>
          <a:lstStyle>
            <a:lvl1pPr>
              <a:defRPr/>
            </a:lvl1pPr>
          </a:lstStyle>
          <a:p>
            <a:pPr>
              <a:defRPr/>
            </a:pPr>
            <a:r>
              <a:rPr lang="nl-NL"/>
              <a:t>Casusconceptualisatie </a:t>
            </a:r>
          </a:p>
        </p:txBody>
      </p:sp>
      <p:sp>
        <p:nvSpPr>
          <p:cNvPr id="6" name="Rectangle 6"/>
          <p:cNvSpPr>
            <a:spLocks noGrp="1" noChangeArrowheads="1"/>
          </p:cNvSpPr>
          <p:nvPr>
            <p:ph type="sldNum" sz="quarter" idx="12"/>
          </p:nvPr>
        </p:nvSpPr>
        <p:spPr>
          <a:ln/>
        </p:spPr>
        <p:txBody>
          <a:bodyPr/>
          <a:lstStyle>
            <a:lvl1pPr>
              <a:defRPr/>
            </a:lvl1pPr>
          </a:lstStyle>
          <a:p>
            <a:pPr>
              <a:defRPr/>
            </a:pPr>
            <a:fld id="{FA25B5DD-4B5B-4074-B4FF-2E57F8411CEB}"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4"/>
          <p:cNvSpPr>
            <a:spLocks noGrp="1" noChangeArrowheads="1"/>
          </p:cNvSpPr>
          <p:nvPr>
            <p:ph type="dt" sz="half" idx="10"/>
          </p:nvPr>
        </p:nvSpPr>
        <p:spPr>
          <a:ln/>
        </p:spPr>
        <p:txBody>
          <a:bodyPr/>
          <a:lstStyle>
            <a:lvl1pPr>
              <a:defRPr/>
            </a:lvl1pPr>
          </a:lstStyle>
          <a:p>
            <a:pPr>
              <a:defRPr/>
            </a:pPr>
            <a:fld id="{8D111474-B947-40F0-BCF5-35F1720414A3}" type="datetime1">
              <a:rPr lang="nl-NL"/>
              <a:pPr>
                <a:defRPr/>
              </a:pPr>
              <a:t>12-05-17</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r>
              <a:rPr lang="nl-NL"/>
              <a:t>Casusconceptualisatie </a:t>
            </a:r>
          </a:p>
        </p:txBody>
      </p:sp>
      <p:sp>
        <p:nvSpPr>
          <p:cNvPr id="7" name="Rectangle 6"/>
          <p:cNvSpPr>
            <a:spLocks noGrp="1" noChangeArrowheads="1"/>
          </p:cNvSpPr>
          <p:nvPr>
            <p:ph type="sldNum" sz="quarter" idx="12"/>
          </p:nvPr>
        </p:nvSpPr>
        <p:spPr>
          <a:ln/>
        </p:spPr>
        <p:txBody>
          <a:bodyPr/>
          <a:lstStyle>
            <a:lvl1pPr>
              <a:defRPr/>
            </a:lvl1pPr>
          </a:lstStyle>
          <a:p>
            <a:pPr>
              <a:defRPr/>
            </a:pPr>
            <a:fld id="{2980F7B5-4E2F-44F7-8443-9E1F357288DE}"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4"/>
          <p:cNvSpPr>
            <a:spLocks noGrp="1" noChangeArrowheads="1"/>
          </p:cNvSpPr>
          <p:nvPr>
            <p:ph type="dt" sz="half" idx="10"/>
          </p:nvPr>
        </p:nvSpPr>
        <p:spPr>
          <a:ln/>
        </p:spPr>
        <p:txBody>
          <a:bodyPr/>
          <a:lstStyle>
            <a:lvl1pPr>
              <a:defRPr/>
            </a:lvl1pPr>
          </a:lstStyle>
          <a:p>
            <a:pPr>
              <a:defRPr/>
            </a:pPr>
            <a:fld id="{5626CC64-9F42-4FBA-8AAB-414B86ABFB5F}" type="datetime1">
              <a:rPr lang="nl-NL"/>
              <a:pPr>
                <a:defRPr/>
              </a:pPr>
              <a:t>12-05-17</a:t>
            </a:fld>
            <a:endParaRPr lang="nl-NL"/>
          </a:p>
        </p:txBody>
      </p:sp>
      <p:sp>
        <p:nvSpPr>
          <p:cNvPr id="8" name="Rectangle 5"/>
          <p:cNvSpPr>
            <a:spLocks noGrp="1" noChangeArrowheads="1"/>
          </p:cNvSpPr>
          <p:nvPr>
            <p:ph type="ftr" sz="quarter" idx="11"/>
          </p:nvPr>
        </p:nvSpPr>
        <p:spPr>
          <a:ln/>
        </p:spPr>
        <p:txBody>
          <a:bodyPr/>
          <a:lstStyle>
            <a:lvl1pPr>
              <a:defRPr/>
            </a:lvl1pPr>
          </a:lstStyle>
          <a:p>
            <a:pPr>
              <a:defRPr/>
            </a:pPr>
            <a:r>
              <a:rPr lang="nl-NL"/>
              <a:t>Casusconceptualisatie </a:t>
            </a:r>
          </a:p>
        </p:txBody>
      </p:sp>
      <p:sp>
        <p:nvSpPr>
          <p:cNvPr id="9" name="Rectangle 6"/>
          <p:cNvSpPr>
            <a:spLocks noGrp="1" noChangeArrowheads="1"/>
          </p:cNvSpPr>
          <p:nvPr>
            <p:ph type="sldNum" sz="quarter" idx="12"/>
          </p:nvPr>
        </p:nvSpPr>
        <p:spPr>
          <a:ln/>
        </p:spPr>
        <p:txBody>
          <a:bodyPr/>
          <a:lstStyle>
            <a:lvl1pPr>
              <a:defRPr/>
            </a:lvl1pPr>
          </a:lstStyle>
          <a:p>
            <a:pPr>
              <a:defRPr/>
            </a:pPr>
            <a:fld id="{67FC7BBC-B2F5-4E53-8CA0-E898C1EFEB37}"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4"/>
          <p:cNvSpPr>
            <a:spLocks noGrp="1" noChangeArrowheads="1"/>
          </p:cNvSpPr>
          <p:nvPr>
            <p:ph type="dt" sz="half" idx="10"/>
          </p:nvPr>
        </p:nvSpPr>
        <p:spPr>
          <a:ln/>
        </p:spPr>
        <p:txBody>
          <a:bodyPr/>
          <a:lstStyle>
            <a:lvl1pPr>
              <a:defRPr/>
            </a:lvl1pPr>
          </a:lstStyle>
          <a:p>
            <a:pPr>
              <a:defRPr/>
            </a:pPr>
            <a:fld id="{947959E2-C3C5-4372-A526-C971A99A0277}" type="datetime1">
              <a:rPr lang="nl-NL"/>
              <a:pPr>
                <a:defRPr/>
              </a:pPr>
              <a:t>12-05-17</a:t>
            </a:fld>
            <a:endParaRPr lang="nl-NL"/>
          </a:p>
        </p:txBody>
      </p:sp>
      <p:sp>
        <p:nvSpPr>
          <p:cNvPr id="4" name="Rectangle 5"/>
          <p:cNvSpPr>
            <a:spLocks noGrp="1" noChangeArrowheads="1"/>
          </p:cNvSpPr>
          <p:nvPr>
            <p:ph type="ftr" sz="quarter" idx="11"/>
          </p:nvPr>
        </p:nvSpPr>
        <p:spPr>
          <a:ln/>
        </p:spPr>
        <p:txBody>
          <a:bodyPr/>
          <a:lstStyle>
            <a:lvl1pPr>
              <a:defRPr/>
            </a:lvl1pPr>
          </a:lstStyle>
          <a:p>
            <a:pPr>
              <a:defRPr/>
            </a:pPr>
            <a:r>
              <a:rPr lang="nl-NL"/>
              <a:t>Casusconceptualisatie </a:t>
            </a:r>
          </a:p>
        </p:txBody>
      </p:sp>
      <p:sp>
        <p:nvSpPr>
          <p:cNvPr id="5" name="Rectangle 6"/>
          <p:cNvSpPr>
            <a:spLocks noGrp="1" noChangeArrowheads="1"/>
          </p:cNvSpPr>
          <p:nvPr>
            <p:ph type="sldNum" sz="quarter" idx="12"/>
          </p:nvPr>
        </p:nvSpPr>
        <p:spPr>
          <a:ln/>
        </p:spPr>
        <p:txBody>
          <a:bodyPr/>
          <a:lstStyle>
            <a:lvl1pPr>
              <a:defRPr/>
            </a:lvl1pPr>
          </a:lstStyle>
          <a:p>
            <a:pPr>
              <a:defRPr/>
            </a:pPr>
            <a:fld id="{17AA13C9-8419-43FF-8FD2-7931E9AD4DB4}"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052DB09-547A-4F62-95A4-9620ABF165EF}" type="datetime1">
              <a:rPr lang="nl-NL"/>
              <a:pPr>
                <a:defRPr/>
              </a:pPr>
              <a:t>12-05-17</a:t>
            </a:fld>
            <a:endParaRPr lang="nl-NL"/>
          </a:p>
        </p:txBody>
      </p:sp>
      <p:sp>
        <p:nvSpPr>
          <p:cNvPr id="3" name="Rectangle 5"/>
          <p:cNvSpPr>
            <a:spLocks noGrp="1" noChangeArrowheads="1"/>
          </p:cNvSpPr>
          <p:nvPr>
            <p:ph type="ftr" sz="quarter" idx="11"/>
          </p:nvPr>
        </p:nvSpPr>
        <p:spPr>
          <a:ln/>
        </p:spPr>
        <p:txBody>
          <a:bodyPr/>
          <a:lstStyle>
            <a:lvl1pPr>
              <a:defRPr/>
            </a:lvl1pPr>
          </a:lstStyle>
          <a:p>
            <a:pPr>
              <a:defRPr/>
            </a:pPr>
            <a:r>
              <a:rPr lang="nl-NL"/>
              <a:t>Casusconceptualisatie </a:t>
            </a:r>
          </a:p>
        </p:txBody>
      </p:sp>
      <p:sp>
        <p:nvSpPr>
          <p:cNvPr id="4" name="Rectangle 6"/>
          <p:cNvSpPr>
            <a:spLocks noGrp="1" noChangeArrowheads="1"/>
          </p:cNvSpPr>
          <p:nvPr>
            <p:ph type="sldNum" sz="quarter" idx="12"/>
          </p:nvPr>
        </p:nvSpPr>
        <p:spPr>
          <a:ln/>
        </p:spPr>
        <p:txBody>
          <a:bodyPr/>
          <a:lstStyle>
            <a:lvl1pPr>
              <a:defRPr/>
            </a:lvl1pPr>
          </a:lstStyle>
          <a:p>
            <a:pPr>
              <a:defRPr/>
            </a:pPr>
            <a:fld id="{9E19E932-2270-41E3-8F74-89FD8CBAC5E2}"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fld id="{29B2505B-C266-488A-9335-3FD2F7236D7B}" type="datetime1">
              <a:rPr lang="nl-NL"/>
              <a:pPr>
                <a:defRPr/>
              </a:pPr>
              <a:t>12-05-17</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r>
              <a:rPr lang="nl-NL"/>
              <a:t>Casusconceptualisatie </a:t>
            </a:r>
          </a:p>
        </p:txBody>
      </p:sp>
      <p:sp>
        <p:nvSpPr>
          <p:cNvPr id="7" name="Rectangle 6"/>
          <p:cNvSpPr>
            <a:spLocks noGrp="1" noChangeArrowheads="1"/>
          </p:cNvSpPr>
          <p:nvPr>
            <p:ph type="sldNum" sz="quarter" idx="12"/>
          </p:nvPr>
        </p:nvSpPr>
        <p:spPr>
          <a:ln/>
        </p:spPr>
        <p:txBody>
          <a:bodyPr/>
          <a:lstStyle>
            <a:lvl1pPr>
              <a:defRPr/>
            </a:lvl1pPr>
          </a:lstStyle>
          <a:p>
            <a:pPr>
              <a:defRPr/>
            </a:pPr>
            <a:fld id="{CAA9DC86-3FDB-4483-BD3E-E3C0D2FDC929}"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endParaRPr lang="nl-NL" noProof="0" dirty="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4"/>
          <p:cNvSpPr>
            <a:spLocks noGrp="1" noChangeArrowheads="1"/>
          </p:cNvSpPr>
          <p:nvPr>
            <p:ph type="dt" sz="half" idx="10"/>
          </p:nvPr>
        </p:nvSpPr>
        <p:spPr>
          <a:ln/>
        </p:spPr>
        <p:txBody>
          <a:bodyPr/>
          <a:lstStyle>
            <a:lvl1pPr>
              <a:defRPr/>
            </a:lvl1pPr>
          </a:lstStyle>
          <a:p>
            <a:pPr>
              <a:defRPr/>
            </a:pPr>
            <a:fld id="{B30BF8F6-0BA3-4566-B5C0-1C0CCBE4A9FF}" type="datetime1">
              <a:rPr lang="nl-NL"/>
              <a:pPr>
                <a:defRPr/>
              </a:pPr>
              <a:t>12-05-17</a:t>
            </a:fld>
            <a:endParaRPr lang="nl-NL"/>
          </a:p>
        </p:txBody>
      </p:sp>
      <p:sp>
        <p:nvSpPr>
          <p:cNvPr id="6" name="Rectangle 5"/>
          <p:cNvSpPr>
            <a:spLocks noGrp="1" noChangeArrowheads="1"/>
          </p:cNvSpPr>
          <p:nvPr>
            <p:ph type="ftr" sz="quarter" idx="11"/>
          </p:nvPr>
        </p:nvSpPr>
        <p:spPr>
          <a:ln/>
        </p:spPr>
        <p:txBody>
          <a:bodyPr/>
          <a:lstStyle>
            <a:lvl1pPr>
              <a:defRPr/>
            </a:lvl1pPr>
          </a:lstStyle>
          <a:p>
            <a:pPr>
              <a:defRPr/>
            </a:pPr>
            <a:r>
              <a:rPr lang="nl-NL"/>
              <a:t>Casusconceptualisatie </a:t>
            </a:r>
          </a:p>
        </p:txBody>
      </p:sp>
      <p:sp>
        <p:nvSpPr>
          <p:cNvPr id="7" name="Rectangle 6"/>
          <p:cNvSpPr>
            <a:spLocks noGrp="1" noChangeArrowheads="1"/>
          </p:cNvSpPr>
          <p:nvPr>
            <p:ph type="sldNum" sz="quarter" idx="12"/>
          </p:nvPr>
        </p:nvSpPr>
        <p:spPr>
          <a:ln/>
        </p:spPr>
        <p:txBody>
          <a:bodyPr/>
          <a:lstStyle>
            <a:lvl1pPr>
              <a:defRPr/>
            </a:lvl1pPr>
          </a:lstStyle>
          <a:p>
            <a:pPr>
              <a:defRPr/>
            </a:pPr>
            <a:fld id="{054836C9-9014-48A6-B90D-164A3A8305DE}"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nl-NL" smtClean="0"/>
              <a:t>Titelstijl van model bewerken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nl-NL" smtClean="0"/>
              <a:t>Klik om de tekststijl van het model te bewerken</a:t>
            </a:r>
          </a:p>
          <a:p>
            <a:pPr lvl="1"/>
            <a:r>
              <a:rPr lang="en-US" altLang="nl-NL" smtClean="0"/>
              <a:t>Tweede niveau</a:t>
            </a:r>
          </a:p>
          <a:p>
            <a:pPr lvl="2"/>
            <a:r>
              <a:rPr lang="en-US" altLang="nl-NL" smtClean="0"/>
              <a:t>Derde niveau</a:t>
            </a:r>
          </a:p>
          <a:p>
            <a:pPr lvl="3"/>
            <a:r>
              <a:rPr lang="en-US" altLang="nl-NL" smtClean="0"/>
              <a:t>Vierde niveau</a:t>
            </a:r>
          </a:p>
          <a:p>
            <a:pPr lvl="4"/>
            <a:r>
              <a:rPr lang="en-US" altLang="nl-NL" smtClean="0"/>
              <a:t>Vijfde niveau</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ea typeface="+mn-ea"/>
                <a:cs typeface="Arial" charset="0"/>
              </a:defRPr>
            </a:lvl1pPr>
          </a:lstStyle>
          <a:p>
            <a:pPr>
              <a:defRPr/>
            </a:pPr>
            <a:fld id="{6380E619-951D-493B-B7E3-AC8FB111B370}" type="datetime1">
              <a:rPr lang="nl-NL"/>
              <a:pPr>
                <a:defRPr/>
              </a:pPr>
              <a:t>12-05-17</a:t>
            </a:fld>
            <a:endParaRPr lang="nl-NL"/>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smtClean="0">
                <a:ea typeface="+mn-ea"/>
                <a:cs typeface="Arial" charset="0"/>
              </a:defRPr>
            </a:lvl1pPr>
          </a:lstStyle>
          <a:p>
            <a:pPr>
              <a:defRPr/>
            </a:pPr>
            <a:r>
              <a:rPr lang="nl-NL"/>
              <a:t>Casusconceptualisatie </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ea typeface="+mn-ea"/>
                <a:cs typeface="Arial" charset="0"/>
              </a:defRPr>
            </a:lvl1pPr>
          </a:lstStyle>
          <a:p>
            <a:pPr>
              <a:defRPr/>
            </a:pPr>
            <a:fld id="{F0E64834-E330-4DF0-8445-EA585C8A7C78}"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rtl="0" fontAlgn="base">
        <a:spcBef>
          <a:spcPct val="0"/>
        </a:spcBef>
        <a:spcAft>
          <a:spcPct val="0"/>
        </a:spcAft>
        <a:defRPr sz="4400">
          <a:solidFill>
            <a:schemeClr val="tx2"/>
          </a:solidFill>
          <a:latin typeface="+mj-lt"/>
          <a:ea typeface="+mj-ea"/>
          <a:cs typeface="ＭＳ Ｐゴシック" pitchFamily="-65" charset="-128"/>
        </a:defRPr>
      </a:lvl1pPr>
      <a:lvl2pPr algn="ctr" rtl="0" fontAlgn="base">
        <a:spcBef>
          <a:spcPct val="0"/>
        </a:spcBef>
        <a:spcAft>
          <a:spcPct val="0"/>
        </a:spcAft>
        <a:defRPr sz="4400">
          <a:solidFill>
            <a:schemeClr val="tx2"/>
          </a:solidFill>
          <a:latin typeface="Arial" charset="0"/>
          <a:ea typeface="ＭＳ Ｐゴシック" pitchFamily="-16" charset="-128"/>
          <a:cs typeface="ＭＳ Ｐゴシック" pitchFamily="-65" charset="-128"/>
        </a:defRPr>
      </a:lvl2pPr>
      <a:lvl3pPr algn="ctr" rtl="0" fontAlgn="base">
        <a:spcBef>
          <a:spcPct val="0"/>
        </a:spcBef>
        <a:spcAft>
          <a:spcPct val="0"/>
        </a:spcAft>
        <a:defRPr sz="4400">
          <a:solidFill>
            <a:schemeClr val="tx2"/>
          </a:solidFill>
          <a:latin typeface="Arial" charset="0"/>
          <a:ea typeface="ＭＳ Ｐゴシック" pitchFamily="-16" charset="-128"/>
          <a:cs typeface="ＭＳ Ｐゴシック" pitchFamily="-65" charset="-128"/>
        </a:defRPr>
      </a:lvl3pPr>
      <a:lvl4pPr algn="ctr" rtl="0" fontAlgn="base">
        <a:spcBef>
          <a:spcPct val="0"/>
        </a:spcBef>
        <a:spcAft>
          <a:spcPct val="0"/>
        </a:spcAft>
        <a:defRPr sz="4400">
          <a:solidFill>
            <a:schemeClr val="tx2"/>
          </a:solidFill>
          <a:latin typeface="Arial" charset="0"/>
          <a:ea typeface="ＭＳ Ｐゴシック" pitchFamily="-16" charset="-128"/>
          <a:cs typeface="ＭＳ Ｐゴシック" pitchFamily="-65" charset="-128"/>
        </a:defRPr>
      </a:lvl4pPr>
      <a:lvl5pPr algn="ctr" rtl="0" fontAlgn="base">
        <a:spcBef>
          <a:spcPct val="0"/>
        </a:spcBef>
        <a:spcAft>
          <a:spcPct val="0"/>
        </a:spcAft>
        <a:defRPr sz="4400">
          <a:solidFill>
            <a:schemeClr val="tx2"/>
          </a:solidFill>
          <a:latin typeface="Arial" charset="0"/>
          <a:ea typeface="ＭＳ Ｐゴシック" pitchFamily="-16" charset="-128"/>
          <a:cs typeface="ＭＳ Ｐゴシック" pitchFamily="-65"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16"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16"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16"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16"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ＭＳ Ｐゴシック" pitchFamily="-65" charset="-128"/>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549275"/>
            <a:ext cx="7772400" cy="1470025"/>
          </a:xfrm>
        </p:spPr>
        <p:txBody>
          <a:bodyPr/>
          <a:lstStyle/>
          <a:p>
            <a:r>
              <a:rPr lang="nl-NL" smtClean="0">
                <a:solidFill>
                  <a:srgbClr val="660066"/>
                </a:solidFill>
              </a:rPr>
              <a:t>ACT CASUSCONCEPTUALISATIE</a:t>
            </a:r>
          </a:p>
        </p:txBody>
      </p:sp>
      <p:sp>
        <p:nvSpPr>
          <p:cNvPr id="2051" name="Rectangle 3"/>
          <p:cNvSpPr>
            <a:spLocks noGrp="1" noChangeArrowheads="1"/>
          </p:cNvSpPr>
          <p:nvPr>
            <p:ph type="subTitle" idx="1"/>
          </p:nvPr>
        </p:nvSpPr>
        <p:spPr>
          <a:xfrm>
            <a:off x="1371600" y="2492375"/>
            <a:ext cx="6400800" cy="3146425"/>
          </a:xfrm>
        </p:spPr>
        <p:txBody>
          <a:bodyPr/>
          <a:lstStyle/>
          <a:p>
            <a:r>
              <a:rPr lang="nl-NL" smtClean="0"/>
              <a:t>Analyse van psychologische (in) flexibiliteit</a:t>
            </a:r>
          </a:p>
        </p:txBody>
      </p:sp>
      <p:sp>
        <p:nvSpPr>
          <p:cNvPr id="2052" name="Tijdelijke aanduiding voor datum 6"/>
          <p:cNvSpPr>
            <a:spLocks noGrp="1"/>
          </p:cNvSpPr>
          <p:nvPr>
            <p:ph type="dt" sz="quarter" idx="10"/>
          </p:nvPr>
        </p:nvSpPr>
        <p:spPr>
          <a:noFill/>
        </p:spPr>
        <p:txBody>
          <a:bodyPr/>
          <a:lstStyle/>
          <a:p>
            <a:fld id="{C04C42C3-C295-41B5-99BE-BEB2336FF493}" type="datetime1">
              <a:rPr lang="nl-NL"/>
              <a:pPr/>
              <a:t>12-05-17</a:t>
            </a:fld>
            <a:endParaRPr lang="nl-NL"/>
          </a:p>
        </p:txBody>
      </p:sp>
      <p:sp>
        <p:nvSpPr>
          <p:cNvPr id="2053" name="Tijdelijke aanduiding voor voettekst 7"/>
          <p:cNvSpPr>
            <a:spLocks noGrp="1"/>
          </p:cNvSpPr>
          <p:nvPr>
            <p:ph type="ftr" sz="quarter" idx="11"/>
          </p:nvPr>
        </p:nvSpPr>
        <p:spPr>
          <a:noFill/>
        </p:spPr>
        <p:txBody>
          <a:bodyPr/>
          <a:lstStyle/>
          <a:p>
            <a:r>
              <a:rPr lang="nl-NL"/>
              <a:t>Casusconceptualisatie </a:t>
            </a:r>
          </a:p>
        </p:txBody>
      </p:sp>
      <p:sp>
        <p:nvSpPr>
          <p:cNvPr id="2054" name="Tijdelijke aanduiding voor dianummer 5"/>
          <p:cNvSpPr>
            <a:spLocks noGrp="1"/>
          </p:cNvSpPr>
          <p:nvPr>
            <p:ph type="sldNum" sz="quarter" idx="12"/>
          </p:nvPr>
        </p:nvSpPr>
        <p:spPr>
          <a:noFill/>
        </p:spPr>
        <p:txBody>
          <a:bodyPr/>
          <a:lstStyle/>
          <a:p>
            <a:fld id="{D9DE3E0A-E69C-4813-9A60-B944406B5655}" type="slidenum">
              <a:rPr lang="nl-NL"/>
              <a:pPr/>
              <a:t>1</a:t>
            </a:fld>
            <a:endParaRPr lang="nl-NL"/>
          </a:p>
        </p:txBody>
      </p:sp>
      <p:sp>
        <p:nvSpPr>
          <p:cNvPr id="2055" name="Text Box 4"/>
          <p:cNvSpPr txBox="1">
            <a:spLocks noChangeArrowheads="1"/>
          </p:cNvSpPr>
          <p:nvPr/>
        </p:nvSpPr>
        <p:spPr bwMode="auto">
          <a:xfrm>
            <a:off x="7216775" y="3521075"/>
            <a:ext cx="184150" cy="366713"/>
          </a:xfrm>
          <a:prstGeom prst="rect">
            <a:avLst/>
          </a:prstGeom>
          <a:noFill/>
          <a:ln w="9525">
            <a:noFill/>
            <a:miter lim="800000"/>
            <a:headEnd/>
            <a:tailEnd/>
          </a:ln>
        </p:spPr>
        <p:txBody>
          <a:bodyPr wrap="none">
            <a:spAutoFit/>
          </a:bodyPr>
          <a:lstStyle/>
          <a:p>
            <a:endParaRPr lang="nl-NL"/>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457200" y="274638"/>
            <a:ext cx="8229600" cy="939800"/>
          </a:xfrm>
        </p:spPr>
        <p:txBody>
          <a:bodyPr/>
          <a:lstStyle/>
          <a:p>
            <a:r>
              <a:rPr lang="nl-NL" smtClean="0"/>
              <a:t>Defusie</a:t>
            </a:r>
          </a:p>
        </p:txBody>
      </p:sp>
      <p:sp>
        <p:nvSpPr>
          <p:cNvPr id="16387" name="Tijdelijke aanduiding voor inhoud 2"/>
          <p:cNvSpPr>
            <a:spLocks noGrp="1"/>
          </p:cNvSpPr>
          <p:nvPr>
            <p:ph idx="1"/>
          </p:nvPr>
        </p:nvSpPr>
        <p:spPr>
          <a:xfrm>
            <a:off x="457200" y="1143000"/>
            <a:ext cx="8229600" cy="4983163"/>
          </a:xfrm>
        </p:spPr>
        <p:txBody>
          <a:bodyPr/>
          <a:lstStyle/>
          <a:p>
            <a:r>
              <a:rPr lang="nl-NL" smtClean="0">
                <a:solidFill>
                  <a:srgbClr val="FF0000"/>
                </a:solidFill>
              </a:rPr>
              <a:t>Voorbeelden van fusie</a:t>
            </a:r>
          </a:p>
          <a:p>
            <a:pPr>
              <a:buFont typeface="Wingdings" pitchFamily="-65" charset="2"/>
              <a:buChar char="Ø"/>
            </a:pPr>
            <a:r>
              <a:rPr lang="nl-NL" smtClean="0"/>
              <a:t>Perfectionisme, zelf-kritiek.</a:t>
            </a:r>
            <a:r>
              <a:rPr lang="en-US" smtClean="0"/>
              <a:t> </a:t>
            </a:r>
          </a:p>
          <a:p>
            <a:pPr>
              <a:buFont typeface="Wingdings" pitchFamily="-65" charset="2"/>
              <a:buChar char="Ø"/>
            </a:pPr>
            <a:r>
              <a:rPr lang="en-US" smtClean="0"/>
              <a:t>Sterk op logica gebaseerde of rigide denkpatronen</a:t>
            </a:r>
          </a:p>
          <a:p>
            <a:pPr>
              <a:buFont typeface="Wingdings" pitchFamily="-65" charset="2"/>
              <a:buChar char="Ø"/>
            </a:pPr>
            <a:r>
              <a:rPr lang="en-US" smtClean="0"/>
              <a:t>Een overmatig focus op inzicht en begrip</a:t>
            </a:r>
          </a:p>
          <a:p>
            <a:pPr>
              <a:buFont typeface="Wingdings" pitchFamily="-65" charset="2"/>
              <a:buChar char="Ø"/>
            </a:pPr>
            <a:r>
              <a:rPr lang="nl-NL" smtClean="0"/>
              <a:t>Een sterk geloof in de werkbaarheid van controle</a:t>
            </a:r>
          </a:p>
          <a:p>
            <a:pPr>
              <a:buFont typeface="Wingdings" pitchFamily="-65" charset="2"/>
              <a:buChar char="Ø"/>
            </a:pPr>
            <a:r>
              <a:rPr lang="nl-NL" smtClean="0"/>
              <a:t>Een sterk geloof dat innerlijke ervaringen gevaarlijk kunnen zijn</a:t>
            </a:r>
          </a:p>
          <a:p>
            <a:pPr>
              <a:buFont typeface="Wingdings" pitchFamily="-65" charset="2"/>
              <a:buChar char="v"/>
            </a:pPr>
            <a:endParaRPr lang="nl-NL" smtClean="0"/>
          </a:p>
          <a:p>
            <a:pPr>
              <a:buFont typeface="Wingdings" pitchFamily="-65" charset="2"/>
              <a:buChar char="v"/>
            </a:pPr>
            <a:endParaRPr lang="nl-NL" smtClean="0"/>
          </a:p>
        </p:txBody>
      </p:sp>
      <p:sp>
        <p:nvSpPr>
          <p:cNvPr id="16388" name="Tijdelijke aanduiding voor datum 5"/>
          <p:cNvSpPr>
            <a:spLocks noGrp="1"/>
          </p:cNvSpPr>
          <p:nvPr>
            <p:ph type="dt" sz="quarter" idx="10"/>
          </p:nvPr>
        </p:nvSpPr>
        <p:spPr>
          <a:noFill/>
        </p:spPr>
        <p:txBody>
          <a:bodyPr/>
          <a:lstStyle/>
          <a:p>
            <a:fld id="{9815EC09-B147-4AEF-840B-658202C6BE08}" type="datetime1">
              <a:rPr lang="nl-NL"/>
              <a:pPr/>
              <a:t>12-05-17</a:t>
            </a:fld>
            <a:endParaRPr lang="nl-NL"/>
          </a:p>
        </p:txBody>
      </p:sp>
      <p:sp>
        <p:nvSpPr>
          <p:cNvPr id="16389" name="Tijdelijke aanduiding voor voettekst 6"/>
          <p:cNvSpPr>
            <a:spLocks noGrp="1"/>
          </p:cNvSpPr>
          <p:nvPr>
            <p:ph type="ftr" sz="quarter" idx="11"/>
          </p:nvPr>
        </p:nvSpPr>
        <p:spPr>
          <a:noFill/>
        </p:spPr>
        <p:txBody>
          <a:bodyPr/>
          <a:lstStyle/>
          <a:p>
            <a:r>
              <a:rPr lang="nl-NL"/>
              <a:t>Casusconceptualisatie </a:t>
            </a:r>
          </a:p>
        </p:txBody>
      </p:sp>
      <p:sp>
        <p:nvSpPr>
          <p:cNvPr id="16390" name="Tijdelijke aanduiding voor dianummer 4"/>
          <p:cNvSpPr>
            <a:spLocks noGrp="1"/>
          </p:cNvSpPr>
          <p:nvPr>
            <p:ph type="sldNum" sz="quarter" idx="12"/>
          </p:nvPr>
        </p:nvSpPr>
        <p:spPr>
          <a:noFill/>
        </p:spPr>
        <p:txBody>
          <a:bodyPr/>
          <a:lstStyle/>
          <a:p>
            <a:fld id="{4F1FB1DE-6629-4A05-A139-5543AAB221E9}" type="slidenum">
              <a:rPr lang="nl-NL"/>
              <a:pPr/>
              <a:t>10</a:t>
            </a:fld>
            <a:endParaRPr lang="nl-N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p:txBody>
          <a:bodyPr/>
          <a:lstStyle/>
          <a:p>
            <a:r>
              <a:rPr lang="nl-NL" smtClean="0"/>
              <a:t>Defusie</a:t>
            </a:r>
          </a:p>
        </p:txBody>
      </p:sp>
      <p:sp>
        <p:nvSpPr>
          <p:cNvPr id="17411" name="Tijdelijke aanduiding voor inhoud 2"/>
          <p:cNvSpPr>
            <a:spLocks noGrp="1"/>
          </p:cNvSpPr>
          <p:nvPr>
            <p:ph idx="1"/>
          </p:nvPr>
        </p:nvSpPr>
        <p:spPr/>
        <p:txBody>
          <a:bodyPr/>
          <a:lstStyle/>
          <a:p>
            <a:r>
              <a:rPr lang="nl-NL" smtClean="0">
                <a:solidFill>
                  <a:srgbClr val="FF3300"/>
                </a:solidFill>
              </a:rPr>
              <a:t>Flexibel: defusie</a:t>
            </a:r>
          </a:p>
          <a:p>
            <a:pPr>
              <a:buFont typeface="Wingdings" pitchFamily="-65" charset="2"/>
              <a:buChar char="Ø"/>
            </a:pPr>
            <a:r>
              <a:rPr lang="nl-NL" sz="2800" smtClean="0"/>
              <a:t>Gedachten en andere aspecten van de ervaring kunnen nemen zoals ze zijn en er met afstand naar kunnen kijken. </a:t>
            </a:r>
          </a:p>
          <a:p>
            <a:pPr>
              <a:buFont typeface="Wingdings" pitchFamily="-65" charset="2"/>
              <a:buChar char="Ø"/>
            </a:pPr>
            <a:r>
              <a:rPr lang="nl-NL" sz="2800" smtClean="0"/>
              <a:t>Met name: eerdere ervaringen waarin de cliënt om zichzelf of de situatie kon lachen.</a:t>
            </a:r>
          </a:p>
          <a:p>
            <a:pPr>
              <a:buFont typeface="Wingdings" pitchFamily="-65" charset="2"/>
              <a:buChar char="Ø"/>
            </a:pPr>
            <a:endParaRPr lang="nl-NL" sz="2800" smtClean="0"/>
          </a:p>
        </p:txBody>
      </p:sp>
      <p:sp>
        <p:nvSpPr>
          <p:cNvPr id="17412" name="Tijdelijke aanduiding voor datum 5"/>
          <p:cNvSpPr>
            <a:spLocks noGrp="1"/>
          </p:cNvSpPr>
          <p:nvPr>
            <p:ph type="dt" sz="quarter" idx="10"/>
          </p:nvPr>
        </p:nvSpPr>
        <p:spPr>
          <a:noFill/>
        </p:spPr>
        <p:txBody>
          <a:bodyPr/>
          <a:lstStyle/>
          <a:p>
            <a:fld id="{7F9C5139-072E-4EAE-87A2-A27F5CE455B9}" type="datetime1">
              <a:rPr lang="nl-NL"/>
              <a:pPr/>
              <a:t>12-05-17</a:t>
            </a:fld>
            <a:endParaRPr lang="nl-NL"/>
          </a:p>
        </p:txBody>
      </p:sp>
      <p:sp>
        <p:nvSpPr>
          <p:cNvPr id="17413" name="Tijdelijke aanduiding voor voettekst 6"/>
          <p:cNvSpPr>
            <a:spLocks noGrp="1"/>
          </p:cNvSpPr>
          <p:nvPr>
            <p:ph type="ftr" sz="quarter" idx="11"/>
          </p:nvPr>
        </p:nvSpPr>
        <p:spPr>
          <a:noFill/>
        </p:spPr>
        <p:txBody>
          <a:bodyPr/>
          <a:lstStyle/>
          <a:p>
            <a:r>
              <a:rPr lang="nl-NL"/>
              <a:t>Casusconceptualisatie </a:t>
            </a:r>
          </a:p>
        </p:txBody>
      </p:sp>
      <p:sp>
        <p:nvSpPr>
          <p:cNvPr id="17414" name="Tijdelijke aanduiding voor dianummer 4"/>
          <p:cNvSpPr>
            <a:spLocks noGrp="1"/>
          </p:cNvSpPr>
          <p:nvPr>
            <p:ph type="sldNum" sz="quarter" idx="12"/>
          </p:nvPr>
        </p:nvSpPr>
        <p:spPr>
          <a:noFill/>
        </p:spPr>
        <p:txBody>
          <a:bodyPr/>
          <a:lstStyle/>
          <a:p>
            <a:fld id="{60E16797-574B-476E-8255-371A30597FE3}" type="slidenum">
              <a:rPr lang="nl-NL"/>
              <a:pPr/>
              <a:t>11</a:t>
            </a:fld>
            <a:endParaRPr lang="nl-N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p:cNvSpPr>
            <a:spLocks noGrp="1"/>
          </p:cNvSpPr>
          <p:nvPr>
            <p:ph type="title"/>
          </p:nvPr>
        </p:nvSpPr>
        <p:spPr/>
        <p:txBody>
          <a:bodyPr/>
          <a:lstStyle/>
          <a:p>
            <a:r>
              <a:rPr lang="nl-NL" smtClean="0"/>
              <a:t>Zelf</a:t>
            </a:r>
          </a:p>
        </p:txBody>
      </p:sp>
      <p:sp>
        <p:nvSpPr>
          <p:cNvPr id="18435" name="Tijdelijke aanduiding voor inhoud 2"/>
          <p:cNvSpPr>
            <a:spLocks noGrp="1"/>
          </p:cNvSpPr>
          <p:nvPr>
            <p:ph idx="1"/>
          </p:nvPr>
        </p:nvSpPr>
        <p:spPr>
          <a:xfrm>
            <a:off x="457200" y="1214438"/>
            <a:ext cx="8229600" cy="4911725"/>
          </a:xfrm>
        </p:spPr>
        <p:txBody>
          <a:bodyPr/>
          <a:lstStyle/>
          <a:p>
            <a:r>
              <a:rPr lang="nl-NL" smtClean="0">
                <a:solidFill>
                  <a:srgbClr val="FF0000"/>
                </a:solidFill>
              </a:rPr>
              <a:t>Inflexibel: inflexibele fusie met het zelfbeeld of een armoedig zelf.</a:t>
            </a:r>
          </a:p>
          <a:p>
            <a:r>
              <a:rPr lang="nl-NL" smtClean="0">
                <a:solidFill>
                  <a:srgbClr val="FF0000"/>
                </a:solidFill>
              </a:rPr>
              <a:t>Fusie:</a:t>
            </a:r>
          </a:p>
          <a:p>
            <a:pPr>
              <a:buFont typeface="Wingdings" pitchFamily="-65" charset="2"/>
              <a:buChar char="Ø"/>
            </a:pPr>
            <a:r>
              <a:rPr lang="nl-NL" smtClean="0"/>
              <a:t>Aan welke zelfbeelden houdt de cliënt vast (zelfbeeld hoeft niet bewust te zijn)? </a:t>
            </a:r>
          </a:p>
          <a:p>
            <a:pPr>
              <a:buFont typeface="Wingdings" pitchFamily="-65" charset="2"/>
              <a:buChar char="Ø"/>
            </a:pPr>
            <a:r>
              <a:rPr lang="nl-NL" smtClean="0"/>
              <a:t> Gedragsverandering lijkt een bedreiging te vormen voor een gekoesterd zelfbeeld</a:t>
            </a:r>
          </a:p>
        </p:txBody>
      </p:sp>
      <p:sp>
        <p:nvSpPr>
          <p:cNvPr id="18436" name="Tijdelijke aanduiding voor datum 5"/>
          <p:cNvSpPr>
            <a:spLocks noGrp="1"/>
          </p:cNvSpPr>
          <p:nvPr>
            <p:ph type="dt" sz="quarter" idx="10"/>
          </p:nvPr>
        </p:nvSpPr>
        <p:spPr>
          <a:noFill/>
        </p:spPr>
        <p:txBody>
          <a:bodyPr/>
          <a:lstStyle/>
          <a:p>
            <a:fld id="{085D1EC3-AAC2-4419-8585-50EBE9F50086}" type="datetime1">
              <a:rPr lang="nl-NL"/>
              <a:pPr/>
              <a:t>12-05-17</a:t>
            </a:fld>
            <a:endParaRPr lang="nl-NL"/>
          </a:p>
        </p:txBody>
      </p:sp>
      <p:sp>
        <p:nvSpPr>
          <p:cNvPr id="18437" name="Tijdelijke aanduiding voor voettekst 6"/>
          <p:cNvSpPr>
            <a:spLocks noGrp="1"/>
          </p:cNvSpPr>
          <p:nvPr>
            <p:ph type="ftr" sz="quarter" idx="11"/>
          </p:nvPr>
        </p:nvSpPr>
        <p:spPr>
          <a:noFill/>
        </p:spPr>
        <p:txBody>
          <a:bodyPr/>
          <a:lstStyle/>
          <a:p>
            <a:r>
              <a:rPr lang="nl-NL"/>
              <a:t>Casusconceptualisatie </a:t>
            </a:r>
          </a:p>
        </p:txBody>
      </p:sp>
      <p:sp>
        <p:nvSpPr>
          <p:cNvPr id="18438" name="Tijdelijke aanduiding voor dianummer 4"/>
          <p:cNvSpPr>
            <a:spLocks noGrp="1"/>
          </p:cNvSpPr>
          <p:nvPr>
            <p:ph type="sldNum" sz="quarter" idx="12"/>
          </p:nvPr>
        </p:nvSpPr>
        <p:spPr>
          <a:noFill/>
        </p:spPr>
        <p:txBody>
          <a:bodyPr/>
          <a:lstStyle/>
          <a:p>
            <a:fld id="{A5D32CE9-ECBE-4374-80CF-1164117760FF}" type="slidenum">
              <a:rPr lang="nl-NL"/>
              <a:pPr/>
              <a:t>12</a:t>
            </a:fld>
            <a:endParaRPr lang="nl-N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p:txBody>
          <a:bodyPr/>
          <a:lstStyle/>
          <a:p>
            <a:r>
              <a:rPr lang="nl-NL" smtClean="0"/>
              <a:t>Zelf</a:t>
            </a:r>
          </a:p>
        </p:txBody>
      </p:sp>
      <p:sp>
        <p:nvSpPr>
          <p:cNvPr id="19459" name="Tijdelijke aanduiding voor inhoud 2"/>
          <p:cNvSpPr>
            <a:spLocks noGrp="1"/>
          </p:cNvSpPr>
          <p:nvPr>
            <p:ph idx="1"/>
          </p:nvPr>
        </p:nvSpPr>
        <p:spPr>
          <a:xfrm>
            <a:off x="457200" y="1214438"/>
            <a:ext cx="8229600" cy="4911725"/>
          </a:xfrm>
        </p:spPr>
        <p:txBody>
          <a:bodyPr/>
          <a:lstStyle/>
          <a:p>
            <a:r>
              <a:rPr lang="nl-NL" smtClean="0">
                <a:solidFill>
                  <a:srgbClr val="FF0000"/>
                </a:solidFill>
              </a:rPr>
              <a:t>Armoedig zelf.</a:t>
            </a:r>
          </a:p>
          <a:p>
            <a:pPr>
              <a:buFont typeface="Wingdings" pitchFamily="-65" charset="2"/>
              <a:buChar char="Ø"/>
            </a:pPr>
            <a:r>
              <a:rPr lang="nl-NL" smtClean="0"/>
              <a:t>zelfbeschrijving ontbreekt of is beperkt en rigide. Is er sprake van een zelfbeeld dat gebaseerd is op sociale wenselijkheid en verwachtingen van anderen?</a:t>
            </a:r>
          </a:p>
          <a:p>
            <a:pPr>
              <a:buFont typeface="Wingdings" pitchFamily="-65" charset="2"/>
              <a:buChar char="Ø"/>
            </a:pPr>
            <a:endParaRPr lang="nl-NL" smtClean="0"/>
          </a:p>
        </p:txBody>
      </p:sp>
      <p:sp>
        <p:nvSpPr>
          <p:cNvPr id="19460" name="Tijdelijke aanduiding voor datum 5"/>
          <p:cNvSpPr>
            <a:spLocks noGrp="1"/>
          </p:cNvSpPr>
          <p:nvPr>
            <p:ph type="dt" sz="quarter" idx="10"/>
          </p:nvPr>
        </p:nvSpPr>
        <p:spPr>
          <a:noFill/>
        </p:spPr>
        <p:txBody>
          <a:bodyPr/>
          <a:lstStyle/>
          <a:p>
            <a:fld id="{C4FCB888-9E51-4E72-8732-F8DF2A2ED76C}" type="datetime1">
              <a:rPr lang="nl-NL"/>
              <a:pPr/>
              <a:t>12-05-17</a:t>
            </a:fld>
            <a:endParaRPr lang="nl-NL"/>
          </a:p>
        </p:txBody>
      </p:sp>
      <p:sp>
        <p:nvSpPr>
          <p:cNvPr id="19461" name="Tijdelijke aanduiding voor voettekst 6"/>
          <p:cNvSpPr>
            <a:spLocks noGrp="1"/>
          </p:cNvSpPr>
          <p:nvPr>
            <p:ph type="ftr" sz="quarter" idx="11"/>
          </p:nvPr>
        </p:nvSpPr>
        <p:spPr>
          <a:noFill/>
        </p:spPr>
        <p:txBody>
          <a:bodyPr/>
          <a:lstStyle/>
          <a:p>
            <a:r>
              <a:rPr lang="nl-NL"/>
              <a:t>Casusconceptualisatie </a:t>
            </a:r>
          </a:p>
        </p:txBody>
      </p:sp>
      <p:sp>
        <p:nvSpPr>
          <p:cNvPr id="19462" name="Tijdelijke aanduiding voor dianummer 4"/>
          <p:cNvSpPr>
            <a:spLocks noGrp="1"/>
          </p:cNvSpPr>
          <p:nvPr>
            <p:ph type="sldNum" sz="quarter" idx="12"/>
          </p:nvPr>
        </p:nvSpPr>
        <p:spPr>
          <a:noFill/>
        </p:spPr>
        <p:txBody>
          <a:bodyPr/>
          <a:lstStyle/>
          <a:p>
            <a:fld id="{ACD04D9F-EC6E-46FA-925F-B2D68D362302}" type="slidenum">
              <a:rPr lang="nl-NL"/>
              <a:pPr/>
              <a:t>13</a:t>
            </a:fld>
            <a:endParaRPr lang="nl-N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p:cNvSpPr>
            <a:spLocks noGrp="1"/>
          </p:cNvSpPr>
          <p:nvPr>
            <p:ph type="title"/>
          </p:nvPr>
        </p:nvSpPr>
        <p:spPr/>
        <p:txBody>
          <a:bodyPr/>
          <a:lstStyle/>
          <a:p>
            <a:r>
              <a:rPr lang="nl-NL" smtClean="0"/>
              <a:t>Zelf-als-proces</a:t>
            </a:r>
          </a:p>
        </p:txBody>
      </p:sp>
      <p:sp>
        <p:nvSpPr>
          <p:cNvPr id="20483" name="Tijdelijke aanduiding voor inhoud 2"/>
          <p:cNvSpPr>
            <a:spLocks noGrp="1"/>
          </p:cNvSpPr>
          <p:nvPr>
            <p:ph idx="1"/>
          </p:nvPr>
        </p:nvSpPr>
        <p:spPr>
          <a:xfrm>
            <a:off x="457200" y="1214438"/>
            <a:ext cx="8229600" cy="4911725"/>
          </a:xfrm>
        </p:spPr>
        <p:txBody>
          <a:bodyPr/>
          <a:lstStyle/>
          <a:p>
            <a:r>
              <a:rPr lang="nl-NL" smtClean="0">
                <a:solidFill>
                  <a:srgbClr val="FF3300"/>
                </a:solidFill>
              </a:rPr>
              <a:t>Inflexibel: geen contact met zelf-als-proces</a:t>
            </a:r>
          </a:p>
          <a:p>
            <a:r>
              <a:rPr lang="nl-NL" smtClean="0"/>
              <a:t>Cliënt weet niet dat of wat hij voelt, kan er geen woorden aan geven, kan geen onderscheid maken tussen emoties, kan alleen intellectueel reageren, merkt veranderingen in de omgeving niet op</a:t>
            </a:r>
          </a:p>
          <a:p>
            <a:pPr>
              <a:buFont typeface="Wingdings" pitchFamily="-65" charset="2"/>
              <a:buChar char="Ø"/>
            </a:pPr>
            <a:endParaRPr lang="nl-NL" smtClean="0"/>
          </a:p>
        </p:txBody>
      </p:sp>
      <p:sp>
        <p:nvSpPr>
          <p:cNvPr id="20484" name="Tijdelijke aanduiding voor datum 5"/>
          <p:cNvSpPr>
            <a:spLocks noGrp="1"/>
          </p:cNvSpPr>
          <p:nvPr>
            <p:ph type="dt" sz="quarter" idx="10"/>
          </p:nvPr>
        </p:nvSpPr>
        <p:spPr>
          <a:noFill/>
        </p:spPr>
        <p:txBody>
          <a:bodyPr/>
          <a:lstStyle/>
          <a:p>
            <a:fld id="{2E7B3C73-2330-4DDC-890B-053921FEC439}" type="datetime1">
              <a:rPr lang="nl-NL"/>
              <a:pPr/>
              <a:t>12-05-17</a:t>
            </a:fld>
            <a:endParaRPr lang="nl-NL"/>
          </a:p>
        </p:txBody>
      </p:sp>
      <p:sp>
        <p:nvSpPr>
          <p:cNvPr id="20485" name="Tijdelijke aanduiding voor voettekst 6"/>
          <p:cNvSpPr>
            <a:spLocks noGrp="1"/>
          </p:cNvSpPr>
          <p:nvPr>
            <p:ph type="ftr" sz="quarter" idx="11"/>
          </p:nvPr>
        </p:nvSpPr>
        <p:spPr>
          <a:noFill/>
        </p:spPr>
        <p:txBody>
          <a:bodyPr/>
          <a:lstStyle/>
          <a:p>
            <a:r>
              <a:rPr lang="nl-NL"/>
              <a:t>Casusconceptualisatie </a:t>
            </a:r>
          </a:p>
        </p:txBody>
      </p:sp>
      <p:sp>
        <p:nvSpPr>
          <p:cNvPr id="20486" name="Tijdelijke aanduiding voor dianummer 4"/>
          <p:cNvSpPr>
            <a:spLocks noGrp="1"/>
          </p:cNvSpPr>
          <p:nvPr>
            <p:ph type="sldNum" sz="quarter" idx="12"/>
          </p:nvPr>
        </p:nvSpPr>
        <p:spPr>
          <a:noFill/>
        </p:spPr>
        <p:txBody>
          <a:bodyPr/>
          <a:lstStyle/>
          <a:p>
            <a:fld id="{5FB26E1F-C41B-479D-B2A0-599E9506628B}" type="slidenum">
              <a:rPr lang="nl-NL"/>
              <a:pPr/>
              <a:t>14</a:t>
            </a:fld>
            <a:endParaRPr lang="nl-NL"/>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p:txBody>
          <a:bodyPr/>
          <a:lstStyle/>
          <a:p>
            <a:r>
              <a:rPr lang="nl-NL" smtClean="0"/>
              <a:t>Zelf</a:t>
            </a:r>
          </a:p>
        </p:txBody>
      </p:sp>
      <p:sp>
        <p:nvSpPr>
          <p:cNvPr id="21507" name="Tijdelijke aanduiding voor inhoud 2"/>
          <p:cNvSpPr>
            <a:spLocks noGrp="1"/>
          </p:cNvSpPr>
          <p:nvPr>
            <p:ph idx="1"/>
          </p:nvPr>
        </p:nvSpPr>
        <p:spPr>
          <a:xfrm>
            <a:off x="457200" y="1214438"/>
            <a:ext cx="8229600" cy="4911725"/>
          </a:xfrm>
        </p:spPr>
        <p:txBody>
          <a:bodyPr/>
          <a:lstStyle/>
          <a:p>
            <a:r>
              <a:rPr lang="nl-NL" smtClean="0">
                <a:solidFill>
                  <a:srgbClr val="FF0000"/>
                </a:solidFill>
              </a:rPr>
              <a:t>Flexibel: zelf-als-proces</a:t>
            </a:r>
          </a:p>
          <a:p>
            <a:pPr>
              <a:buFont typeface="Wingdings" pitchFamily="-65" charset="2"/>
              <a:buChar char="Ø"/>
            </a:pPr>
            <a:r>
              <a:rPr lang="nl-NL" smtClean="0"/>
              <a:t>Contact hebben met het zelf-aspect van het huidige moment.</a:t>
            </a:r>
          </a:p>
          <a:p>
            <a:r>
              <a:rPr lang="nl-NL" smtClean="0">
                <a:solidFill>
                  <a:srgbClr val="FF0000"/>
                </a:solidFill>
              </a:rPr>
              <a:t>Flexibel: zelf-als-context</a:t>
            </a:r>
            <a:endParaRPr lang="nl-NL" smtClean="0"/>
          </a:p>
          <a:p>
            <a:pPr>
              <a:buFont typeface="Wingdings" pitchFamily="-65" charset="2"/>
              <a:buChar char="Ø"/>
            </a:pPr>
            <a:r>
              <a:rPr lang="nl-NL" smtClean="0"/>
              <a:t>Doorgaans hebben mensen hier weinig bewust contact mee. Vraag je af of en waartoe het nodig is dat cliënt dit kan: acceptatie van moeilijke inhoud vergemakkelijken, fusie verdunnen.</a:t>
            </a:r>
          </a:p>
          <a:p>
            <a:pPr>
              <a:buFont typeface="Wingdings" pitchFamily="-65" charset="2"/>
              <a:buChar char="Ø"/>
            </a:pPr>
            <a:endParaRPr lang="nl-NL" smtClean="0"/>
          </a:p>
        </p:txBody>
      </p:sp>
      <p:sp>
        <p:nvSpPr>
          <p:cNvPr id="21508" name="Tijdelijke aanduiding voor datum 5"/>
          <p:cNvSpPr>
            <a:spLocks noGrp="1"/>
          </p:cNvSpPr>
          <p:nvPr>
            <p:ph type="dt" sz="quarter" idx="10"/>
          </p:nvPr>
        </p:nvSpPr>
        <p:spPr>
          <a:noFill/>
        </p:spPr>
        <p:txBody>
          <a:bodyPr/>
          <a:lstStyle/>
          <a:p>
            <a:fld id="{16A46832-DC07-49B6-BD54-237CE8B44F78}" type="datetime1">
              <a:rPr lang="nl-NL"/>
              <a:pPr/>
              <a:t>12-05-17</a:t>
            </a:fld>
            <a:endParaRPr lang="nl-NL"/>
          </a:p>
        </p:txBody>
      </p:sp>
      <p:sp>
        <p:nvSpPr>
          <p:cNvPr id="21509" name="Tijdelijke aanduiding voor voettekst 6"/>
          <p:cNvSpPr>
            <a:spLocks noGrp="1"/>
          </p:cNvSpPr>
          <p:nvPr>
            <p:ph type="ftr" sz="quarter" idx="11"/>
          </p:nvPr>
        </p:nvSpPr>
        <p:spPr>
          <a:noFill/>
        </p:spPr>
        <p:txBody>
          <a:bodyPr/>
          <a:lstStyle/>
          <a:p>
            <a:r>
              <a:rPr lang="nl-NL"/>
              <a:t>Casusconceptualisatie </a:t>
            </a:r>
          </a:p>
        </p:txBody>
      </p:sp>
      <p:sp>
        <p:nvSpPr>
          <p:cNvPr id="21510" name="Tijdelijke aanduiding voor dianummer 4"/>
          <p:cNvSpPr>
            <a:spLocks noGrp="1"/>
          </p:cNvSpPr>
          <p:nvPr>
            <p:ph type="sldNum" sz="quarter" idx="12"/>
          </p:nvPr>
        </p:nvSpPr>
        <p:spPr>
          <a:noFill/>
        </p:spPr>
        <p:txBody>
          <a:bodyPr/>
          <a:lstStyle/>
          <a:p>
            <a:fld id="{55D82A8E-2497-4A37-A97B-D84B0232D3B3}" type="slidenum">
              <a:rPr lang="nl-NL"/>
              <a:pPr/>
              <a:t>15</a:t>
            </a:fld>
            <a:endParaRPr lang="nl-N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p:cNvSpPr>
            <a:spLocks noGrp="1"/>
          </p:cNvSpPr>
          <p:nvPr>
            <p:ph type="title"/>
          </p:nvPr>
        </p:nvSpPr>
        <p:spPr/>
        <p:txBody>
          <a:bodyPr/>
          <a:lstStyle/>
          <a:p>
            <a:r>
              <a:rPr lang="nl-NL" smtClean="0"/>
              <a:t>Waarden</a:t>
            </a:r>
          </a:p>
        </p:txBody>
      </p:sp>
      <p:sp>
        <p:nvSpPr>
          <p:cNvPr id="22531" name="Tijdelijke aanduiding voor inhoud 2"/>
          <p:cNvSpPr>
            <a:spLocks noGrp="1"/>
          </p:cNvSpPr>
          <p:nvPr>
            <p:ph idx="1"/>
          </p:nvPr>
        </p:nvSpPr>
        <p:spPr/>
        <p:txBody>
          <a:bodyPr/>
          <a:lstStyle/>
          <a:p>
            <a:r>
              <a:rPr lang="nl-NL" smtClean="0">
                <a:solidFill>
                  <a:srgbClr val="FF0000"/>
                </a:solidFill>
              </a:rPr>
              <a:t>Inflexibel: waarden zijn zwak, verwarrend, beperkend.</a:t>
            </a:r>
          </a:p>
          <a:p>
            <a:pPr>
              <a:buFont typeface="Wingdings" pitchFamily="-65" charset="2"/>
              <a:buChar char="Ø"/>
            </a:pPr>
            <a:r>
              <a:rPr lang="nl-NL" smtClean="0"/>
              <a:t>is er sprake van sociale wenselijkheid, verwarren van doelen en waarden, vermijding van/terugtrekking uit waarden, verdediging van/fusie met waarden, een beperkte schakering van waarden.</a:t>
            </a:r>
          </a:p>
        </p:txBody>
      </p:sp>
      <p:sp>
        <p:nvSpPr>
          <p:cNvPr id="22532" name="Tijdelijke aanduiding voor datum 5"/>
          <p:cNvSpPr>
            <a:spLocks noGrp="1"/>
          </p:cNvSpPr>
          <p:nvPr>
            <p:ph type="dt" sz="quarter" idx="10"/>
          </p:nvPr>
        </p:nvSpPr>
        <p:spPr>
          <a:noFill/>
        </p:spPr>
        <p:txBody>
          <a:bodyPr/>
          <a:lstStyle/>
          <a:p>
            <a:fld id="{4626C306-6D27-46E0-87E5-B0B0D83F109F}" type="datetime1">
              <a:rPr lang="nl-NL"/>
              <a:pPr/>
              <a:t>12-05-17</a:t>
            </a:fld>
            <a:endParaRPr lang="nl-NL"/>
          </a:p>
        </p:txBody>
      </p:sp>
      <p:sp>
        <p:nvSpPr>
          <p:cNvPr id="22533" name="Tijdelijke aanduiding voor voettekst 6"/>
          <p:cNvSpPr>
            <a:spLocks noGrp="1"/>
          </p:cNvSpPr>
          <p:nvPr>
            <p:ph type="ftr" sz="quarter" idx="11"/>
          </p:nvPr>
        </p:nvSpPr>
        <p:spPr>
          <a:noFill/>
        </p:spPr>
        <p:txBody>
          <a:bodyPr/>
          <a:lstStyle/>
          <a:p>
            <a:r>
              <a:rPr lang="nl-NL"/>
              <a:t>Casusconceptualisatie </a:t>
            </a:r>
          </a:p>
        </p:txBody>
      </p:sp>
      <p:sp>
        <p:nvSpPr>
          <p:cNvPr id="22534" name="Tijdelijke aanduiding voor dianummer 4"/>
          <p:cNvSpPr>
            <a:spLocks noGrp="1"/>
          </p:cNvSpPr>
          <p:nvPr>
            <p:ph type="sldNum" sz="quarter" idx="12"/>
          </p:nvPr>
        </p:nvSpPr>
        <p:spPr>
          <a:noFill/>
        </p:spPr>
        <p:txBody>
          <a:bodyPr/>
          <a:lstStyle/>
          <a:p>
            <a:fld id="{64E706C1-5A8B-4E34-AA65-B39A669751BC}" type="slidenum">
              <a:rPr lang="nl-NL"/>
              <a:pPr/>
              <a:t>16</a:t>
            </a:fld>
            <a:endParaRPr lang="nl-NL"/>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p:cNvSpPr>
            <a:spLocks noGrp="1"/>
          </p:cNvSpPr>
          <p:nvPr>
            <p:ph type="title"/>
          </p:nvPr>
        </p:nvSpPr>
        <p:spPr/>
        <p:txBody>
          <a:bodyPr/>
          <a:lstStyle/>
          <a:p>
            <a:r>
              <a:rPr lang="nl-NL" smtClean="0"/>
              <a:t>Waarden</a:t>
            </a:r>
          </a:p>
        </p:txBody>
      </p:sp>
      <p:sp>
        <p:nvSpPr>
          <p:cNvPr id="23555" name="Tijdelijke aanduiding voor inhoud 2"/>
          <p:cNvSpPr>
            <a:spLocks noGrp="1"/>
          </p:cNvSpPr>
          <p:nvPr>
            <p:ph idx="1"/>
          </p:nvPr>
        </p:nvSpPr>
        <p:spPr/>
        <p:txBody>
          <a:bodyPr/>
          <a:lstStyle/>
          <a:p>
            <a:r>
              <a:rPr lang="nl-NL" smtClean="0">
                <a:solidFill>
                  <a:srgbClr val="FF0000"/>
                </a:solidFill>
              </a:rPr>
              <a:t>Flexibel: heldere waarden</a:t>
            </a:r>
          </a:p>
          <a:p>
            <a:pPr>
              <a:buFont typeface="Wingdings" pitchFamily="-65" charset="2"/>
              <a:buChar char="Ø"/>
            </a:pPr>
            <a:r>
              <a:rPr lang="nl-NL" smtClean="0"/>
              <a:t>Is de cliënt zich bewust van zijn waarden?</a:t>
            </a:r>
          </a:p>
          <a:p>
            <a:pPr>
              <a:buFont typeface="Wingdings" pitchFamily="-65" charset="2"/>
              <a:buChar char="Ø"/>
            </a:pPr>
            <a:r>
              <a:rPr lang="nl-NL" smtClean="0"/>
              <a:t>Kan de cliënt zijn waarden op een losse, open manier hebben? </a:t>
            </a:r>
          </a:p>
        </p:txBody>
      </p:sp>
      <p:sp>
        <p:nvSpPr>
          <p:cNvPr id="23556" name="Tijdelijke aanduiding voor datum 5"/>
          <p:cNvSpPr>
            <a:spLocks noGrp="1"/>
          </p:cNvSpPr>
          <p:nvPr>
            <p:ph type="dt" sz="quarter" idx="10"/>
          </p:nvPr>
        </p:nvSpPr>
        <p:spPr>
          <a:noFill/>
        </p:spPr>
        <p:txBody>
          <a:bodyPr/>
          <a:lstStyle/>
          <a:p>
            <a:fld id="{DF0AE2BA-AFCC-4FC2-BAFC-06ED90065E72}" type="datetime1">
              <a:rPr lang="nl-NL"/>
              <a:pPr/>
              <a:t>12-05-17</a:t>
            </a:fld>
            <a:endParaRPr lang="nl-NL"/>
          </a:p>
        </p:txBody>
      </p:sp>
      <p:sp>
        <p:nvSpPr>
          <p:cNvPr id="23557" name="Tijdelijke aanduiding voor voettekst 6"/>
          <p:cNvSpPr>
            <a:spLocks noGrp="1"/>
          </p:cNvSpPr>
          <p:nvPr>
            <p:ph type="ftr" sz="quarter" idx="11"/>
          </p:nvPr>
        </p:nvSpPr>
        <p:spPr>
          <a:noFill/>
        </p:spPr>
        <p:txBody>
          <a:bodyPr/>
          <a:lstStyle/>
          <a:p>
            <a:r>
              <a:rPr lang="nl-NL"/>
              <a:t>Casusconceptualisatie </a:t>
            </a:r>
          </a:p>
        </p:txBody>
      </p:sp>
      <p:sp>
        <p:nvSpPr>
          <p:cNvPr id="23558" name="Tijdelijke aanduiding voor dianummer 4"/>
          <p:cNvSpPr>
            <a:spLocks noGrp="1"/>
          </p:cNvSpPr>
          <p:nvPr>
            <p:ph type="sldNum" sz="quarter" idx="12"/>
          </p:nvPr>
        </p:nvSpPr>
        <p:spPr>
          <a:noFill/>
        </p:spPr>
        <p:txBody>
          <a:bodyPr/>
          <a:lstStyle/>
          <a:p>
            <a:fld id="{8F9114C8-68DF-48C0-AD0E-BD7EE2F3CF85}" type="slidenum">
              <a:rPr lang="nl-NL"/>
              <a:pPr/>
              <a:t>17</a:t>
            </a:fld>
            <a:endParaRPr lang="nl-NL"/>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el 1"/>
          <p:cNvSpPr>
            <a:spLocks noGrp="1"/>
          </p:cNvSpPr>
          <p:nvPr>
            <p:ph type="title"/>
          </p:nvPr>
        </p:nvSpPr>
        <p:spPr/>
        <p:txBody>
          <a:bodyPr/>
          <a:lstStyle/>
          <a:p>
            <a:r>
              <a:rPr lang="nl-NL" smtClean="0"/>
              <a:t>Toegewijde actie</a:t>
            </a:r>
          </a:p>
        </p:txBody>
      </p:sp>
      <p:sp>
        <p:nvSpPr>
          <p:cNvPr id="24579" name="Tijdelijke aanduiding voor inhoud 2"/>
          <p:cNvSpPr>
            <a:spLocks noGrp="1"/>
          </p:cNvSpPr>
          <p:nvPr>
            <p:ph idx="1"/>
          </p:nvPr>
        </p:nvSpPr>
        <p:spPr/>
        <p:txBody>
          <a:bodyPr/>
          <a:lstStyle/>
          <a:p>
            <a:r>
              <a:rPr lang="nl-NL" smtClean="0">
                <a:solidFill>
                  <a:srgbClr val="FF0000"/>
                </a:solidFill>
              </a:rPr>
              <a:t>Inflexibel: inactiviteit, impulsiviteit, volharding in vermijding</a:t>
            </a:r>
          </a:p>
          <a:p>
            <a:r>
              <a:rPr lang="nl-NL" smtClean="0"/>
              <a:t>fusie met (regels over) commitment of vermijding ervan. Zijn er inflexibele verhalen over toegewijd handelen?</a:t>
            </a:r>
          </a:p>
          <a:p>
            <a:r>
              <a:rPr lang="nl-NL" smtClean="0"/>
              <a:t>beschikt cliënt over de benodigde vaardigheden?</a:t>
            </a:r>
          </a:p>
          <a:p>
            <a:endParaRPr lang="nl-NL" smtClean="0"/>
          </a:p>
        </p:txBody>
      </p:sp>
      <p:sp>
        <p:nvSpPr>
          <p:cNvPr id="24580" name="Tijdelijke aanduiding voor datum 5"/>
          <p:cNvSpPr>
            <a:spLocks noGrp="1"/>
          </p:cNvSpPr>
          <p:nvPr>
            <p:ph type="dt" sz="quarter" idx="10"/>
          </p:nvPr>
        </p:nvSpPr>
        <p:spPr>
          <a:noFill/>
        </p:spPr>
        <p:txBody>
          <a:bodyPr/>
          <a:lstStyle/>
          <a:p>
            <a:fld id="{FC723E2E-AF2D-4EEB-8AB1-6C442A57F239}" type="datetime1">
              <a:rPr lang="nl-NL"/>
              <a:pPr/>
              <a:t>12-05-17</a:t>
            </a:fld>
            <a:endParaRPr lang="nl-NL"/>
          </a:p>
        </p:txBody>
      </p:sp>
      <p:sp>
        <p:nvSpPr>
          <p:cNvPr id="24581" name="Tijdelijke aanduiding voor voettekst 6"/>
          <p:cNvSpPr>
            <a:spLocks noGrp="1"/>
          </p:cNvSpPr>
          <p:nvPr>
            <p:ph type="ftr" sz="quarter" idx="11"/>
          </p:nvPr>
        </p:nvSpPr>
        <p:spPr>
          <a:noFill/>
        </p:spPr>
        <p:txBody>
          <a:bodyPr/>
          <a:lstStyle/>
          <a:p>
            <a:r>
              <a:rPr lang="nl-NL"/>
              <a:t>Casusconceptualisatie </a:t>
            </a:r>
          </a:p>
        </p:txBody>
      </p:sp>
      <p:sp>
        <p:nvSpPr>
          <p:cNvPr id="24582" name="Tijdelijke aanduiding voor dianummer 4"/>
          <p:cNvSpPr>
            <a:spLocks noGrp="1"/>
          </p:cNvSpPr>
          <p:nvPr>
            <p:ph type="sldNum" sz="quarter" idx="12"/>
          </p:nvPr>
        </p:nvSpPr>
        <p:spPr>
          <a:noFill/>
        </p:spPr>
        <p:txBody>
          <a:bodyPr/>
          <a:lstStyle/>
          <a:p>
            <a:fld id="{F1895825-EAEE-460A-B15F-92ACB05F1BA8}" type="slidenum">
              <a:rPr lang="nl-NL"/>
              <a:pPr/>
              <a:t>18</a:t>
            </a:fld>
            <a:endParaRPr lang="nl-NL"/>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p:txBody>
          <a:bodyPr/>
          <a:lstStyle/>
          <a:p>
            <a:r>
              <a:rPr lang="nl-NL" smtClean="0"/>
              <a:t>Toegewijde actie</a:t>
            </a:r>
          </a:p>
        </p:txBody>
      </p:sp>
      <p:sp>
        <p:nvSpPr>
          <p:cNvPr id="25603" name="Tijdelijke aanduiding voor inhoud 2"/>
          <p:cNvSpPr>
            <a:spLocks noGrp="1"/>
          </p:cNvSpPr>
          <p:nvPr>
            <p:ph idx="1"/>
          </p:nvPr>
        </p:nvSpPr>
        <p:spPr/>
        <p:txBody>
          <a:bodyPr/>
          <a:lstStyle/>
          <a:p>
            <a:r>
              <a:rPr lang="nl-NL" sz="3000" smtClean="0">
                <a:solidFill>
                  <a:srgbClr val="FF0000"/>
                </a:solidFill>
              </a:rPr>
              <a:t>Flexibel: toegewijd handelen</a:t>
            </a:r>
          </a:p>
          <a:p>
            <a:pPr>
              <a:buFont typeface="Wingdings" pitchFamily="-65" charset="2"/>
              <a:buChar char="Ø"/>
            </a:pPr>
            <a:r>
              <a:rPr lang="nl-NL" sz="3000" smtClean="0"/>
              <a:t>Ziet de cliënt toegewijd handelen als een eigen keuze?</a:t>
            </a:r>
          </a:p>
          <a:p>
            <a:pPr>
              <a:buFont typeface="Wingdings" pitchFamily="-65" charset="2"/>
              <a:buChar char="Ø"/>
            </a:pPr>
            <a:r>
              <a:rPr lang="nl-NL" sz="3000" smtClean="0"/>
              <a:t>Kan de cliënt toegewijde actie zien als proces van ‘vallen en opstaan’ en ten behoeve van het proces doelen stellen en kleine stappen bedenken? </a:t>
            </a:r>
          </a:p>
          <a:p>
            <a:endParaRPr lang="nl-NL" smtClean="0">
              <a:solidFill>
                <a:srgbClr val="660066"/>
              </a:solidFill>
            </a:endParaRPr>
          </a:p>
        </p:txBody>
      </p:sp>
      <p:sp>
        <p:nvSpPr>
          <p:cNvPr id="25604" name="Tijdelijke aanduiding voor datum 5"/>
          <p:cNvSpPr>
            <a:spLocks noGrp="1"/>
          </p:cNvSpPr>
          <p:nvPr>
            <p:ph type="dt" sz="quarter" idx="10"/>
          </p:nvPr>
        </p:nvSpPr>
        <p:spPr>
          <a:noFill/>
        </p:spPr>
        <p:txBody>
          <a:bodyPr/>
          <a:lstStyle/>
          <a:p>
            <a:fld id="{4A6D794C-6595-4BDB-85AD-61100BC94522}" type="datetime1">
              <a:rPr lang="nl-NL"/>
              <a:pPr/>
              <a:t>12-05-17</a:t>
            </a:fld>
            <a:endParaRPr lang="nl-NL"/>
          </a:p>
        </p:txBody>
      </p:sp>
      <p:sp>
        <p:nvSpPr>
          <p:cNvPr id="25605" name="Tijdelijke aanduiding voor voettekst 6"/>
          <p:cNvSpPr>
            <a:spLocks noGrp="1"/>
          </p:cNvSpPr>
          <p:nvPr>
            <p:ph type="ftr" sz="quarter" idx="11"/>
          </p:nvPr>
        </p:nvSpPr>
        <p:spPr>
          <a:noFill/>
        </p:spPr>
        <p:txBody>
          <a:bodyPr/>
          <a:lstStyle/>
          <a:p>
            <a:r>
              <a:rPr lang="nl-NL"/>
              <a:t>Casusconceptualisatie </a:t>
            </a:r>
          </a:p>
        </p:txBody>
      </p:sp>
      <p:sp>
        <p:nvSpPr>
          <p:cNvPr id="25606" name="Tijdelijke aanduiding voor dianummer 4"/>
          <p:cNvSpPr>
            <a:spLocks noGrp="1"/>
          </p:cNvSpPr>
          <p:nvPr>
            <p:ph type="sldNum" sz="quarter" idx="12"/>
          </p:nvPr>
        </p:nvSpPr>
        <p:spPr>
          <a:noFill/>
        </p:spPr>
        <p:txBody>
          <a:bodyPr/>
          <a:lstStyle/>
          <a:p>
            <a:fld id="{A101B5E9-77AD-4B48-86D6-46ECA8E6FE0A}" type="slidenum">
              <a:rPr lang="nl-NL"/>
              <a:pPr/>
              <a:t>19</a:t>
            </a:fld>
            <a:endParaRPr lang="nl-N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nl-NL" smtClean="0">
                <a:solidFill>
                  <a:srgbClr val="FF3300"/>
                </a:solidFill>
              </a:rPr>
              <a:t>Motivationele factoren</a:t>
            </a:r>
          </a:p>
        </p:txBody>
      </p:sp>
      <p:sp>
        <p:nvSpPr>
          <p:cNvPr id="7171" name="Rectangle 3"/>
          <p:cNvSpPr>
            <a:spLocks noGrp="1" noChangeArrowheads="1"/>
          </p:cNvSpPr>
          <p:nvPr>
            <p:ph idx="1"/>
          </p:nvPr>
        </p:nvSpPr>
        <p:spPr>
          <a:xfrm>
            <a:off x="457200" y="1500188"/>
            <a:ext cx="8229600" cy="4625975"/>
          </a:xfrm>
        </p:spPr>
        <p:txBody>
          <a:bodyPr/>
          <a:lstStyle/>
          <a:p>
            <a:pPr>
              <a:lnSpc>
                <a:spcPct val="90000"/>
              </a:lnSpc>
            </a:pPr>
            <a:r>
              <a:rPr lang="nl-NL" smtClean="0"/>
              <a:t>Zijn de doelen van de therapeut en cliënt met elkaar in overeenstemming?</a:t>
            </a:r>
          </a:p>
          <a:p>
            <a:pPr>
              <a:lnSpc>
                <a:spcPct val="90000"/>
              </a:lnSpc>
              <a:buFontTx/>
              <a:buNone/>
            </a:pPr>
            <a:r>
              <a:rPr lang="nl-NL" smtClean="0">
                <a:solidFill>
                  <a:srgbClr val="FF3300"/>
                </a:solidFill>
              </a:rPr>
              <a:t>	Maak onderscheid tussen procesdoelen en uitkomstdoelen</a:t>
            </a:r>
            <a:endParaRPr lang="nl-NL" smtClean="0"/>
          </a:p>
          <a:p>
            <a:r>
              <a:rPr lang="nl-NL" smtClean="0"/>
              <a:t>(Informed consent voor een ACT behandeling: herformulering van de visie van de cliënt op een ACT consistente wijze)</a:t>
            </a:r>
          </a:p>
          <a:p>
            <a:pPr>
              <a:buFontTx/>
              <a:buNone/>
            </a:pPr>
            <a:endParaRPr lang="nl-NL" smtClean="0"/>
          </a:p>
        </p:txBody>
      </p:sp>
      <p:sp>
        <p:nvSpPr>
          <p:cNvPr id="7172" name="Tijdelijke aanduiding voor datum 5"/>
          <p:cNvSpPr>
            <a:spLocks noGrp="1"/>
          </p:cNvSpPr>
          <p:nvPr>
            <p:ph type="dt" sz="quarter" idx="10"/>
          </p:nvPr>
        </p:nvSpPr>
        <p:spPr>
          <a:noFill/>
        </p:spPr>
        <p:txBody>
          <a:bodyPr/>
          <a:lstStyle/>
          <a:p>
            <a:fld id="{294F4ECB-B166-431B-A360-7A3215104787}" type="datetime1">
              <a:rPr lang="nl-NL"/>
              <a:pPr/>
              <a:t>12-05-17</a:t>
            </a:fld>
            <a:endParaRPr lang="nl-NL"/>
          </a:p>
        </p:txBody>
      </p:sp>
      <p:sp>
        <p:nvSpPr>
          <p:cNvPr id="7173" name="Tijdelijke aanduiding voor voettekst 6"/>
          <p:cNvSpPr>
            <a:spLocks noGrp="1"/>
          </p:cNvSpPr>
          <p:nvPr>
            <p:ph type="ftr" sz="quarter" idx="11"/>
          </p:nvPr>
        </p:nvSpPr>
        <p:spPr>
          <a:noFill/>
        </p:spPr>
        <p:txBody>
          <a:bodyPr/>
          <a:lstStyle/>
          <a:p>
            <a:r>
              <a:rPr lang="nl-NL"/>
              <a:t>Casusconceptualisatie </a:t>
            </a:r>
          </a:p>
        </p:txBody>
      </p:sp>
      <p:sp>
        <p:nvSpPr>
          <p:cNvPr id="7174" name="Tijdelijke aanduiding voor dianummer 5"/>
          <p:cNvSpPr>
            <a:spLocks noGrp="1"/>
          </p:cNvSpPr>
          <p:nvPr>
            <p:ph type="sldNum" sz="quarter" idx="12"/>
          </p:nvPr>
        </p:nvSpPr>
        <p:spPr>
          <a:noFill/>
        </p:spPr>
        <p:txBody>
          <a:bodyPr/>
          <a:lstStyle/>
          <a:p>
            <a:fld id="{E873FBB8-AEF4-4BAB-AC3E-208EB4141DCC}" type="slidenum">
              <a:rPr lang="nl-NL"/>
              <a:pPr/>
              <a:t>2</a:t>
            </a:fld>
            <a:endParaRPr lang="nl-NL"/>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p:txBody>
          <a:bodyPr/>
          <a:lstStyle/>
          <a:p>
            <a:r>
              <a:rPr lang="nl-NL" smtClean="0"/>
              <a:t>Toegewijde actie</a:t>
            </a:r>
          </a:p>
        </p:txBody>
      </p:sp>
      <p:sp>
        <p:nvSpPr>
          <p:cNvPr id="26627" name="Tijdelijke aanduiding voor inhoud 2"/>
          <p:cNvSpPr>
            <a:spLocks noGrp="1"/>
          </p:cNvSpPr>
          <p:nvPr>
            <p:ph idx="1"/>
          </p:nvPr>
        </p:nvSpPr>
        <p:spPr/>
        <p:txBody>
          <a:bodyPr/>
          <a:lstStyle/>
          <a:p>
            <a:r>
              <a:rPr lang="nl-NL" smtClean="0">
                <a:solidFill>
                  <a:srgbClr val="FF0000"/>
                </a:solidFill>
              </a:rPr>
              <a:t>Flexibel: toegewijd handelen</a:t>
            </a:r>
          </a:p>
          <a:p>
            <a:pPr>
              <a:buFont typeface="Wingdings" pitchFamily="-65" charset="2"/>
              <a:buChar char="Ø"/>
            </a:pPr>
            <a:r>
              <a:rPr lang="nl-NL" sz="2800" smtClean="0"/>
              <a:t>tijden in het verleden waarin de cliënt iets deed wat moeilijk of pijnlijk was maar overeenkwam met zijn waarden</a:t>
            </a:r>
          </a:p>
          <a:p>
            <a:pPr>
              <a:buFont typeface="Wingdings" pitchFamily="-65" charset="2"/>
              <a:buChar char="Ø"/>
            </a:pPr>
            <a:r>
              <a:rPr lang="nl-NL" sz="2800" smtClean="0"/>
              <a:t>terug kunnen komen op een keuze en uiteindelijk een richting in kunnen slaan die positiever is.</a:t>
            </a:r>
          </a:p>
          <a:p>
            <a:r>
              <a:rPr lang="nl-NL" sz="2800" smtClean="0"/>
              <a:t>eerdere ervaringen met het stellen van persoonlijke doelen en stap voor stap toewerken naar de verwezenlijking ervan.</a:t>
            </a:r>
          </a:p>
          <a:p>
            <a:endParaRPr lang="nl-NL" smtClean="0">
              <a:solidFill>
                <a:srgbClr val="660066"/>
              </a:solidFill>
            </a:endParaRPr>
          </a:p>
        </p:txBody>
      </p:sp>
      <p:sp>
        <p:nvSpPr>
          <p:cNvPr id="26628" name="Tijdelijke aanduiding voor datum 5"/>
          <p:cNvSpPr>
            <a:spLocks noGrp="1"/>
          </p:cNvSpPr>
          <p:nvPr>
            <p:ph type="dt" sz="quarter" idx="10"/>
          </p:nvPr>
        </p:nvSpPr>
        <p:spPr>
          <a:noFill/>
        </p:spPr>
        <p:txBody>
          <a:bodyPr/>
          <a:lstStyle/>
          <a:p>
            <a:fld id="{D6EEBA45-C793-47B8-8500-6E81AADC84A5}" type="datetime1">
              <a:rPr lang="nl-NL"/>
              <a:pPr/>
              <a:t>12-05-17</a:t>
            </a:fld>
            <a:endParaRPr lang="nl-NL"/>
          </a:p>
        </p:txBody>
      </p:sp>
      <p:sp>
        <p:nvSpPr>
          <p:cNvPr id="26629" name="Tijdelijke aanduiding voor voettekst 6"/>
          <p:cNvSpPr>
            <a:spLocks noGrp="1"/>
          </p:cNvSpPr>
          <p:nvPr>
            <p:ph type="ftr" sz="quarter" idx="11"/>
          </p:nvPr>
        </p:nvSpPr>
        <p:spPr>
          <a:noFill/>
        </p:spPr>
        <p:txBody>
          <a:bodyPr/>
          <a:lstStyle/>
          <a:p>
            <a:r>
              <a:rPr lang="nl-NL"/>
              <a:t>Casusconceptualisatie </a:t>
            </a:r>
          </a:p>
        </p:txBody>
      </p:sp>
      <p:sp>
        <p:nvSpPr>
          <p:cNvPr id="26630" name="Tijdelijke aanduiding voor dianummer 4"/>
          <p:cNvSpPr>
            <a:spLocks noGrp="1"/>
          </p:cNvSpPr>
          <p:nvPr>
            <p:ph type="sldNum" sz="quarter" idx="12"/>
          </p:nvPr>
        </p:nvSpPr>
        <p:spPr>
          <a:noFill/>
        </p:spPr>
        <p:txBody>
          <a:bodyPr/>
          <a:lstStyle/>
          <a:p>
            <a:fld id="{1914ECEE-4AA6-47E7-9F56-2A675059058C}" type="slidenum">
              <a:rPr lang="nl-NL"/>
              <a:pPr/>
              <a:t>20</a:t>
            </a:fld>
            <a:endParaRPr lang="nl-N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nl-NL" smtClean="0"/>
              <a:t>Huidig moment</a:t>
            </a:r>
          </a:p>
        </p:txBody>
      </p:sp>
      <p:sp>
        <p:nvSpPr>
          <p:cNvPr id="9219" name="Tijdelijke aanduiding voor inhoud 2"/>
          <p:cNvSpPr>
            <a:spLocks noGrp="1"/>
          </p:cNvSpPr>
          <p:nvPr>
            <p:ph idx="1"/>
          </p:nvPr>
        </p:nvSpPr>
        <p:spPr>
          <a:xfrm>
            <a:off x="457200" y="1285875"/>
            <a:ext cx="8229600" cy="5072063"/>
          </a:xfrm>
        </p:spPr>
        <p:txBody>
          <a:bodyPr/>
          <a:lstStyle/>
          <a:p>
            <a:r>
              <a:rPr lang="nl-NL" smtClean="0">
                <a:solidFill>
                  <a:srgbClr val="FF0000"/>
                </a:solidFill>
              </a:rPr>
              <a:t>Inflexibel : dominantie van denken aan verleden/toekomst, en/of onvermogen om in het huidige moment te blijven</a:t>
            </a:r>
          </a:p>
          <a:p>
            <a:pPr>
              <a:buFont typeface="Wingdings" pitchFamily="-65" charset="2"/>
              <a:buChar char="Ø"/>
            </a:pPr>
            <a:r>
              <a:rPr lang="nl-NL" smtClean="0"/>
              <a:t>  piekeren, rumineren, snel  </a:t>
            </a:r>
            <a:br>
              <a:rPr lang="nl-NL" smtClean="0"/>
            </a:br>
            <a:r>
              <a:rPr lang="nl-NL" smtClean="0"/>
              <a:t>  afleidbaar zijn, plannen, organiseren, </a:t>
            </a:r>
            <a:br>
              <a:rPr lang="nl-NL" smtClean="0"/>
            </a:br>
            <a:r>
              <a:rPr lang="nl-NL" smtClean="0"/>
              <a:t>  verontschuldigen, waakzaam zijn, </a:t>
            </a:r>
            <a:br>
              <a:rPr lang="nl-NL" smtClean="0"/>
            </a:br>
            <a:r>
              <a:rPr lang="nl-NL" smtClean="0"/>
              <a:t>  dissociaties.</a:t>
            </a:r>
          </a:p>
        </p:txBody>
      </p:sp>
      <p:sp>
        <p:nvSpPr>
          <p:cNvPr id="9220" name="Tijdelijke aanduiding voor datum 5"/>
          <p:cNvSpPr>
            <a:spLocks noGrp="1"/>
          </p:cNvSpPr>
          <p:nvPr>
            <p:ph type="dt" sz="quarter" idx="10"/>
          </p:nvPr>
        </p:nvSpPr>
        <p:spPr>
          <a:noFill/>
        </p:spPr>
        <p:txBody>
          <a:bodyPr/>
          <a:lstStyle/>
          <a:p>
            <a:fld id="{C30495CD-D9AB-4DDF-AF9F-E5360E143A91}" type="datetime1">
              <a:rPr lang="nl-NL"/>
              <a:pPr/>
              <a:t>12-05-17</a:t>
            </a:fld>
            <a:endParaRPr lang="nl-NL"/>
          </a:p>
        </p:txBody>
      </p:sp>
      <p:sp>
        <p:nvSpPr>
          <p:cNvPr id="9221" name="Tijdelijke aanduiding voor voettekst 6"/>
          <p:cNvSpPr>
            <a:spLocks noGrp="1"/>
          </p:cNvSpPr>
          <p:nvPr>
            <p:ph type="ftr" sz="quarter" idx="11"/>
          </p:nvPr>
        </p:nvSpPr>
        <p:spPr>
          <a:noFill/>
        </p:spPr>
        <p:txBody>
          <a:bodyPr/>
          <a:lstStyle/>
          <a:p>
            <a:r>
              <a:rPr lang="nl-NL"/>
              <a:t>Casusconceptualisatie </a:t>
            </a:r>
          </a:p>
        </p:txBody>
      </p:sp>
      <p:sp>
        <p:nvSpPr>
          <p:cNvPr id="9222" name="Tijdelijke aanduiding voor dianummer 4"/>
          <p:cNvSpPr>
            <a:spLocks noGrp="1"/>
          </p:cNvSpPr>
          <p:nvPr>
            <p:ph type="sldNum" sz="quarter" idx="12"/>
          </p:nvPr>
        </p:nvSpPr>
        <p:spPr>
          <a:noFill/>
        </p:spPr>
        <p:txBody>
          <a:bodyPr/>
          <a:lstStyle/>
          <a:p>
            <a:fld id="{C5069969-C612-4E34-AA0A-9EC29AB60753}" type="slidenum">
              <a:rPr lang="nl-NL"/>
              <a:pPr/>
              <a:t>3</a:t>
            </a:fld>
            <a:endParaRPr lang="nl-N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457200" y="274638"/>
            <a:ext cx="8229600" cy="939800"/>
          </a:xfrm>
        </p:spPr>
        <p:txBody>
          <a:bodyPr/>
          <a:lstStyle/>
          <a:p>
            <a:r>
              <a:rPr lang="nl-NL" smtClean="0"/>
              <a:t>Huidig moment</a:t>
            </a:r>
          </a:p>
        </p:txBody>
      </p:sp>
      <p:sp>
        <p:nvSpPr>
          <p:cNvPr id="10243" name="Tijdelijke aanduiding voor inhoud 2"/>
          <p:cNvSpPr>
            <a:spLocks noGrp="1"/>
          </p:cNvSpPr>
          <p:nvPr>
            <p:ph idx="1"/>
          </p:nvPr>
        </p:nvSpPr>
        <p:spPr>
          <a:xfrm>
            <a:off x="285750" y="1143000"/>
            <a:ext cx="8429625" cy="5214938"/>
          </a:xfrm>
        </p:spPr>
        <p:txBody>
          <a:bodyPr/>
          <a:lstStyle/>
          <a:p>
            <a:r>
              <a:rPr lang="nl-NL" smtClean="0">
                <a:solidFill>
                  <a:srgbClr val="FF0000"/>
                </a:solidFill>
              </a:rPr>
              <a:t>Flexibel : de aandacht met focus kunnen richten, intentioneel en flexibel</a:t>
            </a:r>
          </a:p>
          <a:p>
            <a:pPr>
              <a:buFont typeface="Wingdings" pitchFamily="-65" charset="2"/>
              <a:buChar char="Ø"/>
            </a:pPr>
            <a:r>
              <a:rPr lang="nl-NL" smtClean="0"/>
              <a:t>positieve ervaringen in het verleden met mindfulness, of spirituele ervaringen</a:t>
            </a:r>
          </a:p>
          <a:p>
            <a:pPr>
              <a:buFont typeface="Wingdings" pitchFamily="-65" charset="2"/>
              <a:buChar char="Ø"/>
            </a:pPr>
            <a:r>
              <a:rPr lang="nl-NL" smtClean="0"/>
              <a:t>momenten in het leven waarin de cliënt zich intens aanwezig voelde en in contact met het leven, ook al was het moeilijk.</a:t>
            </a:r>
          </a:p>
        </p:txBody>
      </p:sp>
      <p:sp>
        <p:nvSpPr>
          <p:cNvPr id="10244" name="Tijdelijke aanduiding voor datum 5"/>
          <p:cNvSpPr>
            <a:spLocks noGrp="1"/>
          </p:cNvSpPr>
          <p:nvPr>
            <p:ph type="dt" sz="quarter" idx="10"/>
          </p:nvPr>
        </p:nvSpPr>
        <p:spPr>
          <a:noFill/>
        </p:spPr>
        <p:txBody>
          <a:bodyPr/>
          <a:lstStyle/>
          <a:p>
            <a:fld id="{6A949977-1A5B-4E1B-B0E9-2178B99C79B0}" type="datetime1">
              <a:rPr lang="nl-NL"/>
              <a:pPr/>
              <a:t>12-05-17</a:t>
            </a:fld>
            <a:endParaRPr lang="nl-NL"/>
          </a:p>
        </p:txBody>
      </p:sp>
      <p:sp>
        <p:nvSpPr>
          <p:cNvPr id="10245" name="Tijdelijke aanduiding voor voettekst 6"/>
          <p:cNvSpPr>
            <a:spLocks noGrp="1"/>
          </p:cNvSpPr>
          <p:nvPr>
            <p:ph type="ftr" sz="quarter" idx="11"/>
          </p:nvPr>
        </p:nvSpPr>
        <p:spPr>
          <a:noFill/>
        </p:spPr>
        <p:txBody>
          <a:bodyPr/>
          <a:lstStyle/>
          <a:p>
            <a:r>
              <a:rPr lang="nl-NL"/>
              <a:t>Casusconceptualisatie </a:t>
            </a:r>
          </a:p>
        </p:txBody>
      </p:sp>
      <p:sp>
        <p:nvSpPr>
          <p:cNvPr id="10246" name="Tijdelijke aanduiding voor dianummer 4"/>
          <p:cNvSpPr>
            <a:spLocks noGrp="1"/>
          </p:cNvSpPr>
          <p:nvPr>
            <p:ph type="sldNum" sz="quarter" idx="12"/>
          </p:nvPr>
        </p:nvSpPr>
        <p:spPr>
          <a:noFill/>
        </p:spPr>
        <p:txBody>
          <a:bodyPr/>
          <a:lstStyle/>
          <a:p>
            <a:fld id="{C603A222-3789-4824-82AB-F8B2D8ED7B68}" type="slidenum">
              <a:rPr lang="nl-NL"/>
              <a:pPr/>
              <a:t>4</a:t>
            </a:fld>
            <a:endParaRPr lang="nl-N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el 1"/>
          <p:cNvSpPr>
            <a:spLocks noGrp="1"/>
          </p:cNvSpPr>
          <p:nvPr>
            <p:ph type="title"/>
          </p:nvPr>
        </p:nvSpPr>
        <p:spPr/>
        <p:txBody>
          <a:bodyPr/>
          <a:lstStyle/>
          <a:p>
            <a:r>
              <a:rPr lang="nl-NL" smtClean="0"/>
              <a:t>Acceptatie en bereidheid</a:t>
            </a:r>
          </a:p>
        </p:txBody>
      </p:sp>
      <p:sp>
        <p:nvSpPr>
          <p:cNvPr id="11267" name="Tijdelijke aanduiding voor inhoud 2"/>
          <p:cNvSpPr>
            <a:spLocks noGrp="1"/>
          </p:cNvSpPr>
          <p:nvPr>
            <p:ph idx="1"/>
          </p:nvPr>
        </p:nvSpPr>
        <p:spPr/>
        <p:txBody>
          <a:bodyPr/>
          <a:lstStyle/>
          <a:p>
            <a:r>
              <a:rPr lang="nl-NL" smtClean="0">
                <a:solidFill>
                  <a:srgbClr val="FF0000"/>
                </a:solidFill>
              </a:rPr>
              <a:t>Inflexibel: experientiële vermijding</a:t>
            </a:r>
          </a:p>
          <a:p>
            <a:r>
              <a:rPr lang="nl-NL" u="sng" smtClean="0">
                <a:solidFill>
                  <a:srgbClr val="000000"/>
                </a:solidFill>
              </a:rPr>
              <a:t>wat</a:t>
            </a:r>
            <a:r>
              <a:rPr lang="nl-NL" smtClean="0"/>
              <a:t> wordt vermeden: gedachten, emoties, herinneringen, lichamelijke sensaties, e.d.</a:t>
            </a:r>
          </a:p>
          <a:p>
            <a:r>
              <a:rPr lang="nl-NL" smtClean="0"/>
              <a:t>wat is de </a:t>
            </a:r>
            <a:r>
              <a:rPr lang="nl-NL" u="sng" smtClean="0">
                <a:solidFill>
                  <a:srgbClr val="000000"/>
                </a:solidFill>
              </a:rPr>
              <a:t>prijs</a:t>
            </a:r>
            <a:r>
              <a:rPr lang="nl-NL" smtClean="0">
                <a:solidFill>
                  <a:srgbClr val="660066"/>
                </a:solidFill>
              </a:rPr>
              <a:t> </a:t>
            </a:r>
            <a:r>
              <a:rPr lang="nl-NL" smtClean="0"/>
              <a:t>van vermijding, </a:t>
            </a:r>
          </a:p>
          <a:p>
            <a:r>
              <a:rPr lang="nl-NL" smtClean="0"/>
              <a:t>wat wordt </a:t>
            </a:r>
            <a:r>
              <a:rPr lang="nl-NL" u="sng" smtClean="0">
                <a:solidFill>
                  <a:srgbClr val="000000"/>
                </a:solidFill>
              </a:rPr>
              <a:t>gevreesd</a:t>
            </a:r>
            <a:r>
              <a:rPr lang="nl-NL" smtClean="0"/>
              <a:t> als de vermijding of fusie wordt opgegeven</a:t>
            </a:r>
          </a:p>
          <a:p>
            <a:r>
              <a:rPr lang="nl-NL" u="sng" smtClean="0"/>
              <a:t>hoe</a:t>
            </a:r>
            <a:r>
              <a:rPr lang="nl-NL" smtClean="0"/>
              <a:t> wordt vermeden: gedragsrepertoire</a:t>
            </a:r>
          </a:p>
        </p:txBody>
      </p:sp>
      <p:sp>
        <p:nvSpPr>
          <p:cNvPr id="11268" name="Tijdelijke aanduiding voor datum 5"/>
          <p:cNvSpPr>
            <a:spLocks noGrp="1"/>
          </p:cNvSpPr>
          <p:nvPr>
            <p:ph type="dt" sz="quarter" idx="10"/>
          </p:nvPr>
        </p:nvSpPr>
        <p:spPr>
          <a:noFill/>
        </p:spPr>
        <p:txBody>
          <a:bodyPr/>
          <a:lstStyle/>
          <a:p>
            <a:fld id="{16DADD1C-040E-436F-9922-99B36396EB65}" type="datetime1">
              <a:rPr lang="nl-NL"/>
              <a:pPr/>
              <a:t>12-05-17</a:t>
            </a:fld>
            <a:endParaRPr lang="nl-NL"/>
          </a:p>
        </p:txBody>
      </p:sp>
      <p:sp>
        <p:nvSpPr>
          <p:cNvPr id="11269" name="Tijdelijke aanduiding voor voettekst 6"/>
          <p:cNvSpPr>
            <a:spLocks noGrp="1"/>
          </p:cNvSpPr>
          <p:nvPr>
            <p:ph type="ftr" sz="quarter" idx="11"/>
          </p:nvPr>
        </p:nvSpPr>
        <p:spPr>
          <a:noFill/>
        </p:spPr>
        <p:txBody>
          <a:bodyPr/>
          <a:lstStyle/>
          <a:p>
            <a:r>
              <a:rPr lang="nl-NL"/>
              <a:t>Casusconceptualisatie </a:t>
            </a:r>
          </a:p>
        </p:txBody>
      </p:sp>
      <p:sp>
        <p:nvSpPr>
          <p:cNvPr id="11270" name="Tijdelijke aanduiding voor dianummer 4"/>
          <p:cNvSpPr>
            <a:spLocks noGrp="1"/>
          </p:cNvSpPr>
          <p:nvPr>
            <p:ph type="sldNum" sz="quarter" idx="12"/>
          </p:nvPr>
        </p:nvSpPr>
        <p:spPr>
          <a:noFill/>
        </p:spPr>
        <p:txBody>
          <a:bodyPr/>
          <a:lstStyle/>
          <a:p>
            <a:fld id="{07D46A96-5220-4CBA-95A8-69B10C67456B}" type="slidenum">
              <a:rPr lang="nl-NL"/>
              <a:pPr/>
              <a:t>5</a:t>
            </a:fld>
            <a:endParaRPr lang="nl-NL"/>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p:txBody>
          <a:bodyPr/>
          <a:lstStyle/>
          <a:p>
            <a:r>
              <a:rPr lang="nl-NL" smtClean="0"/>
              <a:t>Acceptatie en bereidheid:</a:t>
            </a:r>
          </a:p>
        </p:txBody>
      </p:sp>
      <p:sp>
        <p:nvSpPr>
          <p:cNvPr id="12291" name="Tijdelijke aanduiding voor inhoud 2"/>
          <p:cNvSpPr>
            <a:spLocks noGrp="1"/>
          </p:cNvSpPr>
          <p:nvPr>
            <p:ph idx="1"/>
          </p:nvPr>
        </p:nvSpPr>
        <p:spPr/>
        <p:txBody>
          <a:bodyPr/>
          <a:lstStyle/>
          <a:p>
            <a:r>
              <a:rPr lang="nl-NL" smtClean="0">
                <a:solidFill>
                  <a:srgbClr val="FF0000"/>
                </a:solidFill>
              </a:rPr>
              <a:t>voorbeelden van inflexibiliteit</a:t>
            </a:r>
            <a:endParaRPr lang="nl-NL" u="sng" smtClean="0">
              <a:solidFill>
                <a:srgbClr val="FF0000"/>
              </a:solidFill>
            </a:endParaRPr>
          </a:p>
          <a:p>
            <a:pPr>
              <a:buFont typeface="Wingdings" pitchFamily="-65" charset="2"/>
              <a:buChar char="Ø"/>
            </a:pPr>
            <a:r>
              <a:rPr lang="nl-NL" u="sng" smtClean="0"/>
              <a:t>Interne vermijding</a:t>
            </a:r>
            <a:r>
              <a:rPr lang="nl-NL" smtClean="0"/>
              <a:t>: afleiding, piekeren, dissociatie, jezelf voorhouden dat je anders moet denken, dagdromen</a:t>
            </a:r>
          </a:p>
          <a:p>
            <a:pPr>
              <a:buFont typeface="Wingdings" pitchFamily="-65" charset="2"/>
              <a:buChar char="Ø"/>
            </a:pPr>
            <a:r>
              <a:rPr lang="nl-NL" u="sng" smtClean="0"/>
              <a:t>Overte vermijding</a:t>
            </a:r>
            <a:r>
              <a:rPr lang="nl-NL" smtClean="0"/>
              <a:t>: verslavingsgedrag, zelfverwonding, sensatie-zoeken, vermijding van fysieke situaties of fysieke reminders, suicidaliteit</a:t>
            </a:r>
          </a:p>
        </p:txBody>
      </p:sp>
      <p:sp>
        <p:nvSpPr>
          <p:cNvPr id="12292" name="Tijdelijke aanduiding voor datum 5"/>
          <p:cNvSpPr>
            <a:spLocks noGrp="1"/>
          </p:cNvSpPr>
          <p:nvPr>
            <p:ph type="dt" sz="quarter" idx="10"/>
          </p:nvPr>
        </p:nvSpPr>
        <p:spPr>
          <a:noFill/>
        </p:spPr>
        <p:txBody>
          <a:bodyPr/>
          <a:lstStyle/>
          <a:p>
            <a:fld id="{66EAB4CC-A1AB-4B80-B60B-901D32866DC9}" type="datetime1">
              <a:rPr lang="nl-NL"/>
              <a:pPr/>
              <a:t>12-05-17</a:t>
            </a:fld>
            <a:endParaRPr lang="nl-NL"/>
          </a:p>
        </p:txBody>
      </p:sp>
      <p:sp>
        <p:nvSpPr>
          <p:cNvPr id="12293" name="Tijdelijke aanduiding voor voettekst 6"/>
          <p:cNvSpPr>
            <a:spLocks noGrp="1"/>
          </p:cNvSpPr>
          <p:nvPr>
            <p:ph type="ftr" sz="quarter" idx="11"/>
          </p:nvPr>
        </p:nvSpPr>
        <p:spPr>
          <a:noFill/>
        </p:spPr>
        <p:txBody>
          <a:bodyPr/>
          <a:lstStyle/>
          <a:p>
            <a:r>
              <a:rPr lang="nl-NL"/>
              <a:t>Casusconceptualisatie </a:t>
            </a:r>
          </a:p>
        </p:txBody>
      </p:sp>
      <p:sp>
        <p:nvSpPr>
          <p:cNvPr id="12294" name="Tijdelijke aanduiding voor dianummer 4"/>
          <p:cNvSpPr>
            <a:spLocks noGrp="1"/>
          </p:cNvSpPr>
          <p:nvPr>
            <p:ph type="sldNum" sz="quarter" idx="12"/>
          </p:nvPr>
        </p:nvSpPr>
        <p:spPr>
          <a:noFill/>
        </p:spPr>
        <p:txBody>
          <a:bodyPr/>
          <a:lstStyle/>
          <a:p>
            <a:fld id="{12883B40-6951-4E54-AF81-56728963117C}" type="slidenum">
              <a:rPr lang="nl-NL"/>
              <a:pPr/>
              <a:t>6</a:t>
            </a:fld>
            <a:endParaRPr lang="nl-N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p:txBody>
          <a:bodyPr/>
          <a:lstStyle/>
          <a:p>
            <a:r>
              <a:rPr lang="nl-NL" smtClean="0"/>
              <a:t>Acceptatie en bereidheid:</a:t>
            </a:r>
          </a:p>
        </p:txBody>
      </p:sp>
      <p:sp>
        <p:nvSpPr>
          <p:cNvPr id="13315" name="Tijdelijke aanduiding voor inhoud 2"/>
          <p:cNvSpPr>
            <a:spLocks noGrp="1"/>
          </p:cNvSpPr>
          <p:nvPr>
            <p:ph idx="1"/>
          </p:nvPr>
        </p:nvSpPr>
        <p:spPr/>
        <p:txBody>
          <a:bodyPr/>
          <a:lstStyle/>
          <a:p>
            <a:r>
              <a:rPr lang="nl-NL" smtClean="0">
                <a:solidFill>
                  <a:srgbClr val="FF0000"/>
                </a:solidFill>
              </a:rPr>
              <a:t>voorbeelden van inflexibiliteit</a:t>
            </a:r>
            <a:endParaRPr lang="nl-NL" u="sng" smtClean="0">
              <a:solidFill>
                <a:srgbClr val="FF0000"/>
              </a:solidFill>
            </a:endParaRPr>
          </a:p>
          <a:p>
            <a:pPr>
              <a:buFont typeface="Wingdings" pitchFamily="-65" charset="2"/>
              <a:buChar char="Ø"/>
            </a:pPr>
            <a:r>
              <a:rPr lang="nl-NL" u="sng" smtClean="0"/>
              <a:t>In-sessie vermijding</a:t>
            </a:r>
            <a:r>
              <a:rPr lang="nl-NL" smtClean="0"/>
              <a:t>: verandering van onderwerp, argumenteren, agressiviteit, uitval uit therapie, te laat komen, regelmatige acute crisis hebben, lachen, een extreme focus op het positieve.</a:t>
            </a:r>
          </a:p>
        </p:txBody>
      </p:sp>
      <p:sp>
        <p:nvSpPr>
          <p:cNvPr id="13316" name="Tijdelijke aanduiding voor datum 5"/>
          <p:cNvSpPr>
            <a:spLocks noGrp="1"/>
          </p:cNvSpPr>
          <p:nvPr>
            <p:ph type="dt" sz="quarter" idx="10"/>
          </p:nvPr>
        </p:nvSpPr>
        <p:spPr>
          <a:noFill/>
        </p:spPr>
        <p:txBody>
          <a:bodyPr/>
          <a:lstStyle/>
          <a:p>
            <a:fld id="{35C00D13-07AE-48FD-BB5F-1FAD063F72DA}" type="datetime1">
              <a:rPr lang="nl-NL"/>
              <a:pPr/>
              <a:t>12-05-17</a:t>
            </a:fld>
            <a:endParaRPr lang="nl-NL"/>
          </a:p>
        </p:txBody>
      </p:sp>
      <p:sp>
        <p:nvSpPr>
          <p:cNvPr id="13317" name="Tijdelijke aanduiding voor voettekst 6"/>
          <p:cNvSpPr>
            <a:spLocks noGrp="1"/>
          </p:cNvSpPr>
          <p:nvPr>
            <p:ph type="ftr" sz="quarter" idx="11"/>
          </p:nvPr>
        </p:nvSpPr>
        <p:spPr>
          <a:noFill/>
        </p:spPr>
        <p:txBody>
          <a:bodyPr/>
          <a:lstStyle/>
          <a:p>
            <a:r>
              <a:rPr lang="nl-NL"/>
              <a:t>Casusconceptualisatie </a:t>
            </a:r>
          </a:p>
        </p:txBody>
      </p:sp>
      <p:sp>
        <p:nvSpPr>
          <p:cNvPr id="13318" name="Tijdelijke aanduiding voor dianummer 4"/>
          <p:cNvSpPr>
            <a:spLocks noGrp="1"/>
          </p:cNvSpPr>
          <p:nvPr>
            <p:ph type="sldNum" sz="quarter" idx="12"/>
          </p:nvPr>
        </p:nvSpPr>
        <p:spPr>
          <a:noFill/>
        </p:spPr>
        <p:txBody>
          <a:bodyPr/>
          <a:lstStyle/>
          <a:p>
            <a:fld id="{A47E3EF7-4BC9-4A9C-80CE-319F3A9F67CF}" type="slidenum">
              <a:rPr lang="nl-NL"/>
              <a:pPr/>
              <a:t>7</a:t>
            </a:fld>
            <a:endParaRPr lang="nl-NL"/>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nl-NL" smtClean="0"/>
              <a:t>Acceptatie en bereidheid</a:t>
            </a:r>
          </a:p>
        </p:txBody>
      </p:sp>
      <p:sp>
        <p:nvSpPr>
          <p:cNvPr id="14339" name="Tijdelijke aanduiding voor inhoud 2"/>
          <p:cNvSpPr>
            <a:spLocks noGrp="1"/>
          </p:cNvSpPr>
          <p:nvPr>
            <p:ph idx="1"/>
          </p:nvPr>
        </p:nvSpPr>
        <p:spPr/>
        <p:txBody>
          <a:bodyPr/>
          <a:lstStyle/>
          <a:p>
            <a:r>
              <a:rPr lang="nl-NL" smtClean="0">
                <a:solidFill>
                  <a:srgbClr val="FF0000"/>
                </a:solidFill>
              </a:rPr>
              <a:t>Flexibel: acceptatie en bereidheid</a:t>
            </a:r>
            <a:endParaRPr lang="nl-NL" smtClean="0">
              <a:solidFill>
                <a:srgbClr val="7030A0"/>
              </a:solidFill>
            </a:endParaRPr>
          </a:p>
          <a:p>
            <a:pPr>
              <a:buFont typeface="Wingdings" pitchFamily="-65" charset="2"/>
              <a:buChar char="Ø"/>
            </a:pPr>
            <a:r>
              <a:rPr lang="nl-NL" sz="2800" smtClean="0"/>
              <a:t>eerdere ervaringen met actieve acceptatie en kunnen loslaten </a:t>
            </a:r>
          </a:p>
          <a:p>
            <a:pPr>
              <a:buFont typeface="Wingdings" pitchFamily="-65" charset="2"/>
              <a:buChar char="Ø"/>
            </a:pPr>
            <a:r>
              <a:rPr lang="nl-NL" sz="2800" smtClean="0"/>
              <a:t>Zeggen dat je iets accepteert is niet hetzelfde als iets accepteren!</a:t>
            </a:r>
          </a:p>
          <a:p>
            <a:pPr>
              <a:buFont typeface="Wingdings" pitchFamily="-65" charset="2"/>
              <a:buChar char="v"/>
            </a:pPr>
            <a:endParaRPr lang="nl-NL" smtClean="0"/>
          </a:p>
        </p:txBody>
      </p:sp>
      <p:sp>
        <p:nvSpPr>
          <p:cNvPr id="14340" name="Tijdelijke aanduiding voor datum 5"/>
          <p:cNvSpPr>
            <a:spLocks noGrp="1"/>
          </p:cNvSpPr>
          <p:nvPr>
            <p:ph type="dt" sz="quarter" idx="10"/>
          </p:nvPr>
        </p:nvSpPr>
        <p:spPr>
          <a:noFill/>
        </p:spPr>
        <p:txBody>
          <a:bodyPr/>
          <a:lstStyle/>
          <a:p>
            <a:fld id="{0247359F-2D84-496C-A50A-1426BACCD8D9}" type="datetime1">
              <a:rPr lang="nl-NL"/>
              <a:pPr/>
              <a:t>12-05-17</a:t>
            </a:fld>
            <a:endParaRPr lang="nl-NL"/>
          </a:p>
        </p:txBody>
      </p:sp>
      <p:sp>
        <p:nvSpPr>
          <p:cNvPr id="14341" name="Tijdelijke aanduiding voor voettekst 6"/>
          <p:cNvSpPr>
            <a:spLocks noGrp="1"/>
          </p:cNvSpPr>
          <p:nvPr>
            <p:ph type="ftr" sz="quarter" idx="11"/>
          </p:nvPr>
        </p:nvSpPr>
        <p:spPr>
          <a:noFill/>
        </p:spPr>
        <p:txBody>
          <a:bodyPr/>
          <a:lstStyle/>
          <a:p>
            <a:r>
              <a:rPr lang="nl-NL"/>
              <a:t>Casusconceptualisatie </a:t>
            </a:r>
          </a:p>
        </p:txBody>
      </p:sp>
      <p:sp>
        <p:nvSpPr>
          <p:cNvPr id="14342" name="Tijdelijke aanduiding voor dianummer 4"/>
          <p:cNvSpPr>
            <a:spLocks noGrp="1"/>
          </p:cNvSpPr>
          <p:nvPr>
            <p:ph type="sldNum" sz="quarter" idx="12"/>
          </p:nvPr>
        </p:nvSpPr>
        <p:spPr>
          <a:noFill/>
        </p:spPr>
        <p:txBody>
          <a:bodyPr/>
          <a:lstStyle/>
          <a:p>
            <a:fld id="{E2218F4F-FC11-4823-B626-3D46729B6820}" type="slidenum">
              <a:rPr lang="nl-NL"/>
              <a:pPr/>
              <a:t>8</a:t>
            </a:fld>
            <a:endParaRPr lang="nl-N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a:xfrm>
            <a:off x="457200" y="274638"/>
            <a:ext cx="8229600" cy="939800"/>
          </a:xfrm>
        </p:spPr>
        <p:txBody>
          <a:bodyPr/>
          <a:lstStyle/>
          <a:p>
            <a:r>
              <a:rPr lang="nl-NL" smtClean="0"/>
              <a:t>Defusie</a:t>
            </a:r>
          </a:p>
        </p:txBody>
      </p:sp>
      <p:sp>
        <p:nvSpPr>
          <p:cNvPr id="15363" name="Tijdelijke aanduiding voor inhoud 2"/>
          <p:cNvSpPr>
            <a:spLocks noGrp="1"/>
          </p:cNvSpPr>
          <p:nvPr>
            <p:ph idx="1"/>
          </p:nvPr>
        </p:nvSpPr>
        <p:spPr>
          <a:xfrm>
            <a:off x="457200" y="1143000"/>
            <a:ext cx="8229600" cy="4983163"/>
          </a:xfrm>
        </p:spPr>
        <p:txBody>
          <a:bodyPr/>
          <a:lstStyle/>
          <a:p>
            <a:r>
              <a:rPr lang="nl-NL" sz="2800" smtClean="0">
                <a:solidFill>
                  <a:srgbClr val="FF3300"/>
                </a:solidFill>
              </a:rPr>
              <a:t>Inflexibel: cognitieve fusie</a:t>
            </a:r>
          </a:p>
          <a:p>
            <a:pPr>
              <a:buFont typeface="Wingdings" pitchFamily="-65" charset="2"/>
              <a:buChar char="Ø"/>
            </a:pPr>
            <a:r>
              <a:rPr lang="nl-NL" sz="2800" smtClean="0"/>
              <a:t>Breng de specifieke gefuseerde </a:t>
            </a:r>
            <a:r>
              <a:rPr lang="nl-NL" sz="2800" u="sng" smtClean="0"/>
              <a:t>inhoud</a:t>
            </a:r>
            <a:r>
              <a:rPr lang="nl-NL" sz="2800" smtClean="0"/>
              <a:t> en de </a:t>
            </a:r>
            <a:r>
              <a:rPr lang="nl-NL" sz="2800" u="sng" smtClean="0"/>
              <a:t>vorm</a:t>
            </a:r>
            <a:r>
              <a:rPr lang="nl-NL" sz="2800" smtClean="0"/>
              <a:t> die fusie aanneemt in kaart: rationaliseren, analyseren, probleem oplossen, oordelen, verhalen, redenen, regels. </a:t>
            </a:r>
            <a:endParaRPr lang="en-US" sz="2800" smtClean="0"/>
          </a:p>
          <a:p>
            <a:pPr>
              <a:buFont typeface="Wingdings" pitchFamily="-65" charset="2"/>
              <a:buChar char="Ø"/>
            </a:pPr>
            <a:r>
              <a:rPr lang="nl-NL" sz="2800" smtClean="0"/>
              <a:t>Let op of gelijk willen hebben belangrijker is</a:t>
            </a:r>
            <a:br>
              <a:rPr lang="nl-NL" sz="2800" smtClean="0"/>
            </a:br>
            <a:r>
              <a:rPr lang="nl-NL" sz="2800" smtClean="0"/>
              <a:t>dan effectief kunnen handelen.</a:t>
            </a:r>
          </a:p>
          <a:p>
            <a:pPr>
              <a:buFont typeface="Wingdings" pitchFamily="-65" charset="2"/>
              <a:buChar char="Ø"/>
            </a:pPr>
            <a:r>
              <a:rPr lang="nl-NL" sz="2800" smtClean="0"/>
              <a:t> Is er sprake van leven in toekomst of verleden? </a:t>
            </a:r>
          </a:p>
          <a:p>
            <a:pPr>
              <a:buFont typeface="Wingdings" pitchFamily="-65" charset="2"/>
              <a:buChar char="Ø"/>
            </a:pPr>
            <a:r>
              <a:rPr lang="nl-NL" sz="2800" smtClean="0"/>
              <a:t> Is er een overtuiging dat verandering niet    </a:t>
            </a:r>
            <a:br>
              <a:rPr lang="nl-NL" sz="2800" smtClean="0"/>
            </a:br>
            <a:r>
              <a:rPr lang="nl-NL" sz="2800" smtClean="0"/>
              <a:t> mogelijk is vanwege een levensverhaal?</a:t>
            </a:r>
          </a:p>
          <a:p>
            <a:pPr>
              <a:buFont typeface="Wingdings" pitchFamily="-65" charset="2"/>
              <a:buChar char="v"/>
            </a:pPr>
            <a:endParaRPr lang="nl-NL" smtClean="0"/>
          </a:p>
          <a:p>
            <a:pPr>
              <a:buFont typeface="Wingdings" pitchFamily="-65" charset="2"/>
              <a:buChar char="v"/>
            </a:pPr>
            <a:endParaRPr lang="en-US" smtClean="0"/>
          </a:p>
          <a:p>
            <a:pPr>
              <a:buFont typeface="Wingdings" pitchFamily="-65" charset="2"/>
              <a:buChar char="v"/>
            </a:pPr>
            <a:endParaRPr lang="nl-NL" smtClean="0"/>
          </a:p>
        </p:txBody>
      </p:sp>
      <p:sp>
        <p:nvSpPr>
          <p:cNvPr id="15364" name="Tijdelijke aanduiding voor datum 5"/>
          <p:cNvSpPr>
            <a:spLocks noGrp="1"/>
          </p:cNvSpPr>
          <p:nvPr>
            <p:ph type="dt" sz="quarter" idx="10"/>
          </p:nvPr>
        </p:nvSpPr>
        <p:spPr>
          <a:noFill/>
        </p:spPr>
        <p:txBody>
          <a:bodyPr/>
          <a:lstStyle/>
          <a:p>
            <a:fld id="{BA0B3D13-4A75-402D-A08A-D38DA5B7AC9C}" type="datetime1">
              <a:rPr lang="nl-NL"/>
              <a:pPr/>
              <a:t>12-05-17</a:t>
            </a:fld>
            <a:endParaRPr lang="nl-NL"/>
          </a:p>
        </p:txBody>
      </p:sp>
      <p:sp>
        <p:nvSpPr>
          <p:cNvPr id="15365" name="Tijdelijke aanduiding voor voettekst 6"/>
          <p:cNvSpPr>
            <a:spLocks noGrp="1"/>
          </p:cNvSpPr>
          <p:nvPr>
            <p:ph type="ftr" sz="quarter" idx="11"/>
          </p:nvPr>
        </p:nvSpPr>
        <p:spPr>
          <a:noFill/>
        </p:spPr>
        <p:txBody>
          <a:bodyPr/>
          <a:lstStyle/>
          <a:p>
            <a:r>
              <a:rPr lang="nl-NL"/>
              <a:t>Casusconceptualisatie </a:t>
            </a:r>
          </a:p>
        </p:txBody>
      </p:sp>
      <p:sp>
        <p:nvSpPr>
          <p:cNvPr id="15366" name="Tijdelijke aanduiding voor dianummer 4"/>
          <p:cNvSpPr>
            <a:spLocks noGrp="1"/>
          </p:cNvSpPr>
          <p:nvPr>
            <p:ph type="sldNum" sz="quarter" idx="12"/>
          </p:nvPr>
        </p:nvSpPr>
        <p:spPr>
          <a:noFill/>
        </p:spPr>
        <p:txBody>
          <a:bodyPr/>
          <a:lstStyle/>
          <a:p>
            <a:fld id="{51088B76-8623-49CF-9B44-2A35C54CDD66}" type="slidenum">
              <a:rPr lang="nl-NL"/>
              <a:pPr/>
              <a:t>9</a:t>
            </a:fld>
            <a:endParaRPr lang="nl-NL"/>
          </a:p>
        </p:txBody>
      </p:sp>
    </p:spTree>
  </p:cSld>
  <p:clrMapOvr>
    <a:masterClrMapping/>
  </p:clrMapOvr>
</p:sld>
</file>

<file path=ppt/theme/theme1.xml><?xml version="1.0" encoding="utf-8"?>
<a:theme xmlns:a="http://schemas.openxmlformats.org/drawingml/2006/main" name="Thema ACT">
  <a:themeElements>
    <a:clrScheme name="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ege presentatie">
      <a:majorFont>
        <a:latin typeface="Arial"/>
        <a:ea typeface="ＭＳ Ｐゴシック"/>
        <a:cs typeface=""/>
      </a:majorFont>
      <a:minorFont>
        <a:latin typeface="Arial"/>
        <a:ea typeface="ＭＳ Ｐゴシック"/>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6" charset="-128"/>
          </a:defRPr>
        </a:defPPr>
      </a:lstStyle>
    </a:lnDef>
  </a:objectDefaults>
  <a:extraClrSchemeLst>
    <a:extraClrScheme>
      <a:clrScheme name="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ge presentat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ge presentat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ge presentat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ge presentat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ge presentat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ge presentati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ge presentat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ge presentat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ge presentat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ge presentat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ge presentat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Thema ACT</Template>
  <TotalTime>598</TotalTime>
  <Words>835</Words>
  <Application>Microsoft Macintosh PowerPoint</Application>
  <PresentationFormat>Diavoorstelling (4:3)</PresentationFormat>
  <Paragraphs>144</Paragraphs>
  <Slides>20</Slides>
  <Notes>0</Notes>
  <HiddenSlides>0</HiddenSlides>
  <MMClips>0</MMClips>
  <ScaleCrop>false</ScaleCrop>
  <HeadingPairs>
    <vt:vector size="4" baseType="variant">
      <vt:variant>
        <vt:lpstr>Thema</vt:lpstr>
      </vt:variant>
      <vt:variant>
        <vt:i4>1</vt:i4>
      </vt:variant>
      <vt:variant>
        <vt:lpstr>Diatitels</vt:lpstr>
      </vt:variant>
      <vt:variant>
        <vt:i4>20</vt:i4>
      </vt:variant>
    </vt:vector>
  </HeadingPairs>
  <TitlesOfParts>
    <vt:vector size="21" baseType="lpstr">
      <vt:lpstr>Thema ACT</vt:lpstr>
      <vt:lpstr>ACT CASUSCONCEPTUALISATIE</vt:lpstr>
      <vt:lpstr>Motivationele factoren</vt:lpstr>
      <vt:lpstr>Huidig moment</vt:lpstr>
      <vt:lpstr>Huidig moment</vt:lpstr>
      <vt:lpstr>Acceptatie en bereidheid</vt:lpstr>
      <vt:lpstr>Acceptatie en bereidheid:</vt:lpstr>
      <vt:lpstr>Acceptatie en bereidheid:</vt:lpstr>
      <vt:lpstr>Acceptatie en bereidheid</vt:lpstr>
      <vt:lpstr>Defusie</vt:lpstr>
      <vt:lpstr>Defusie</vt:lpstr>
      <vt:lpstr>Defusie</vt:lpstr>
      <vt:lpstr>Zelf</vt:lpstr>
      <vt:lpstr>Zelf</vt:lpstr>
      <vt:lpstr>Zelf-als-proces</vt:lpstr>
      <vt:lpstr>Zelf</vt:lpstr>
      <vt:lpstr>Waarden</vt:lpstr>
      <vt:lpstr>Waarden</vt:lpstr>
      <vt:lpstr>Toegewijde actie</vt:lpstr>
      <vt:lpstr>Toegewijde actie</vt:lpstr>
      <vt:lpstr>Toegewijde actie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 CASUSCONCEPTUALISATIE</dc:title>
  <dc:creator>Werk Jacqueline</dc:creator>
  <cp:lastModifiedBy>Ingrid Postma</cp:lastModifiedBy>
  <cp:revision>63</cp:revision>
  <dcterms:created xsi:type="dcterms:W3CDTF">2012-08-24T09:18:46Z</dcterms:created>
  <dcterms:modified xsi:type="dcterms:W3CDTF">2017-05-12T08:55:26Z</dcterms:modified>
</cp:coreProperties>
</file>