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364" r:id="rId3"/>
    <p:sldId id="377" r:id="rId4"/>
    <p:sldId id="378" r:id="rId5"/>
    <p:sldId id="345" r:id="rId6"/>
    <p:sldId id="366" r:id="rId7"/>
    <p:sldId id="380" r:id="rId8"/>
    <p:sldId id="381" r:id="rId9"/>
    <p:sldId id="376" r:id="rId10"/>
    <p:sldId id="321" r:id="rId11"/>
    <p:sldId id="322" r:id="rId12"/>
    <p:sldId id="323" r:id="rId13"/>
    <p:sldId id="325" r:id="rId14"/>
    <p:sldId id="326" r:id="rId15"/>
    <p:sldId id="327" r:id="rId16"/>
    <p:sldId id="347" r:id="rId17"/>
    <p:sldId id="328" r:id="rId18"/>
    <p:sldId id="387" r:id="rId19"/>
    <p:sldId id="384" r:id="rId20"/>
    <p:sldId id="385" r:id="rId21"/>
    <p:sldId id="386" r:id="rId22"/>
    <p:sldId id="329" r:id="rId23"/>
    <p:sldId id="382" r:id="rId24"/>
    <p:sldId id="352" r:id="rId25"/>
    <p:sldId id="350" r:id="rId26"/>
    <p:sldId id="276" r:id="rId27"/>
    <p:sldId id="356" r:id="rId28"/>
    <p:sldId id="379" r:id="rId29"/>
    <p:sldId id="330" r:id="rId30"/>
    <p:sldId id="314" r:id="rId31"/>
    <p:sldId id="383" r:id="rId32"/>
    <p:sldId id="315" r:id="rId33"/>
    <p:sldId id="335" r:id="rId34"/>
    <p:sldId id="358" r:id="rId35"/>
    <p:sldId id="370" r:id="rId36"/>
    <p:sldId id="373" r:id="rId37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9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</a:defRPr>
            </a:lvl1pPr>
          </a:lstStyle>
          <a:p>
            <a:pPr>
              <a:defRPr/>
            </a:pPr>
            <a:fld id="{0A20D63E-F4FC-41F9-AE52-73AAEA52FCCE}" type="datetime1">
              <a:rPr lang="nl-NL"/>
              <a:pPr>
                <a:defRPr/>
              </a:pPr>
              <a:t>3-1-2018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9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</a:defRPr>
            </a:lvl1pPr>
          </a:lstStyle>
          <a:p>
            <a:pPr>
              <a:defRPr/>
            </a:pPr>
            <a:fld id="{6F6ECEEE-F9BD-4B0B-941B-A2FD0FA43A0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Arial" charset="0"/>
                <a:ea typeface="ＭＳ Ｐゴシック" pitchFamily="-65" charset="-128"/>
              </a:rPr>
              <a:t>Add examples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BA424F-93D7-492A-A61F-8B9A21F6BB95}" type="slidenum">
              <a:rPr lang="fr-FR" smtClean="0">
                <a:latin typeface="Calibri" pitchFamily="34" charset="0"/>
              </a:rPr>
              <a:pPr/>
              <a:t>26</a:t>
            </a:fld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2AB7D3-E213-42C2-BA57-598D7E4E41CB}" type="slidenum">
              <a:rPr lang="fr-FR" smtClean="0">
                <a:latin typeface="Calibri" pitchFamily="34" charset="0"/>
              </a:rPr>
              <a:pPr/>
              <a:t>28</a:t>
            </a:fld>
            <a:endParaRPr lang="fr-FR">
              <a:latin typeface="Calibri" pitchFamily="34" charset="0"/>
            </a:endParaRPr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pitchFamily="-65" charset="-128"/>
            </a:endParaRPr>
          </a:p>
        </p:txBody>
      </p:sp>
      <p:sp>
        <p:nvSpPr>
          <p:cNvPr id="5939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3F83A57-DEDE-47A7-AC01-9EBC94CEB72E}" type="slidenum">
              <a:rPr lang="en-US" sz="1200"/>
              <a:pPr algn="r"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9F0707-56DD-4538-9C0E-D091B111050D}" type="slidenum">
              <a:rPr lang="fr-FR" smtClean="0">
                <a:latin typeface="Calibri" pitchFamily="34" charset="0"/>
              </a:rPr>
              <a:pPr/>
              <a:t>29</a:t>
            </a:fld>
            <a:endParaRPr lang="fr-FR">
              <a:latin typeface="Calibri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NL" sz="1000">
              <a:latin typeface="Arial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99AE1D-4A42-4CED-BFF4-8269E8772A7C}" type="slidenum">
              <a:rPr lang="fr-FR" smtClean="0">
                <a:latin typeface="Calibri" pitchFamily="34" charset="0"/>
              </a:rPr>
              <a:pPr/>
              <a:t>30</a:t>
            </a:fld>
            <a:endParaRPr lang="fr-FR">
              <a:latin typeface="Calibri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FR" sz="1000" b="1">
                <a:solidFill>
                  <a:srgbClr val="990000"/>
                </a:solidFill>
                <a:ea typeface="ＭＳ Ｐゴシック" pitchFamily="-65" charset="-128"/>
              </a:rPr>
              <a:t>Problem: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FR" sz="1000" b="1">
                <a:solidFill>
                  <a:srgbClr val="990000"/>
                </a:solidFill>
                <a:ea typeface="ＭＳ Ｐゴシック" pitchFamily="-65" charset="-128"/>
              </a:rPr>
              <a:t>TsF is not totally controlable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nl-NL">
              <a:ea typeface="ＭＳ Ｐゴシック" pitchFamily="-65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92A522-1BF3-405D-B8AA-4E40FE17728A}" type="slidenum">
              <a:rPr lang="en-US" smtClean="0">
                <a:latin typeface="Calibri" pitchFamily="34" charset="0"/>
              </a:rPr>
              <a:pPr/>
              <a:t>32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7D733B-4B46-49B6-B3C7-BB460DDE4756}" type="slidenum">
              <a:rPr lang="fr-FR" smtClean="0">
                <a:latin typeface="Calibri" pitchFamily="34" charset="0"/>
              </a:rPr>
              <a:pPr/>
              <a:t>33</a:t>
            </a:fld>
            <a:endParaRPr lang="fr-FR">
              <a:latin typeface="Calibri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nl-NL">
              <a:latin typeface="Arial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65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B29D84-F89F-49C3-BB9F-20A9E2A23761}" type="slidenum">
              <a:rPr lang="fr-FR" smtClean="0">
                <a:latin typeface="Calibri" pitchFamily="34" charset="0"/>
              </a:rPr>
              <a:pPr/>
              <a:t>35</a:t>
            </a:fld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BDC77-80EC-430A-B444-2D36D4DA7CF7}" type="datetime1">
              <a:rPr lang="nl-NL"/>
              <a:pPr>
                <a:defRPr/>
              </a:pPr>
              <a:t>3-1-2018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Relational Frame Theory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C5080-D004-4D51-A277-8DC630549C3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A6AD4-25ED-4BB4-A47E-8C9C1387E043}" type="datetime1">
              <a:rPr lang="nl-NL"/>
              <a:pPr>
                <a:defRPr/>
              </a:pPr>
              <a:t>3-1-2018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Relational Frame Theory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E48EF-A6B5-4942-9D65-343602CD98C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F82ED-D57C-4748-8B97-984D5BDD0554}" type="datetime1">
              <a:rPr lang="nl-NL"/>
              <a:pPr>
                <a:defRPr/>
              </a:pPr>
              <a:t>3-1-2018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Relational Frame Theory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A355C-3755-4F10-AEC4-3C93599CF5C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FA0F9-6840-4509-B5FA-E9BB0E08C517}" type="datetime1">
              <a:rPr lang="nl-NL"/>
              <a:pPr>
                <a:defRPr/>
              </a:pPr>
              <a:t>3-1-2018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Relational Frame Theory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2E2B0-08A3-4AC0-88DC-3F672597DB7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C4060-7B10-4738-88B4-4FD4CC464B9B}" type="datetime1">
              <a:rPr lang="nl-NL"/>
              <a:pPr>
                <a:defRPr/>
              </a:pPr>
              <a:t>3-1-2018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Relational Frame Theory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75729-8903-4C4D-B308-5AC32E85839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E283B-6AF4-45E9-B65F-E66BAFC339BE}" type="datetime1">
              <a:rPr lang="nl-NL"/>
              <a:pPr>
                <a:defRPr/>
              </a:pPr>
              <a:t>3-1-2018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Relational Frame Theory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4E3CA-622A-4538-A0B8-4CC458EFBCA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E5E81-5801-482C-B334-546FD12E88D2}" type="datetime1">
              <a:rPr lang="nl-NL"/>
              <a:pPr>
                <a:defRPr/>
              </a:pPr>
              <a:t>3-1-2018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Relational Frame Theory</a:t>
            </a: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0F6B0-ED34-49AC-AE38-7AA2848B2AE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FB6E8-D12D-4100-BB17-38CF862148DC}" type="datetime1">
              <a:rPr lang="nl-NL"/>
              <a:pPr>
                <a:defRPr/>
              </a:pPr>
              <a:t>3-1-2018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Relational Frame Theory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EFB03-EE99-4469-89E7-2B5B7762AC1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D01B9-D80B-41A6-A075-81EE5D448D08}" type="datetime1">
              <a:rPr lang="nl-NL"/>
              <a:pPr>
                <a:defRPr/>
              </a:pPr>
              <a:t>3-1-2018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Relational Frame Theory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CE45-3BF0-4509-B3F2-20510506296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3311F-FE41-4FB1-BAE7-227AC3DC036F}" type="datetime1">
              <a:rPr lang="nl-NL"/>
              <a:pPr>
                <a:defRPr/>
              </a:pPr>
              <a:t>3-1-2018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Relational Frame Theory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6103B-C374-4BD6-8D6B-AAE93C2BF3E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E2530-BD01-46BA-B374-C3A98D1B3549}" type="datetime1">
              <a:rPr lang="nl-NL"/>
              <a:pPr>
                <a:defRPr/>
              </a:pPr>
              <a:t>3-1-2018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Relational Frame Theory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8E95A-345D-4A6C-B33F-7BB6F4F21D2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Titelstijl van model bewerken</a:t>
            </a:r>
            <a:endParaRPr lang="nl-NL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-109" charset="0"/>
              </a:defRPr>
            </a:lvl1pPr>
          </a:lstStyle>
          <a:p>
            <a:pPr>
              <a:defRPr/>
            </a:pPr>
            <a:fld id="{42516281-F5D4-4772-AAA7-41E323010A89}" type="datetime1">
              <a:rPr lang="nl-NL"/>
              <a:pPr>
                <a:defRPr/>
              </a:pPr>
              <a:t>3-1-2018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09" charset="0"/>
              </a:defRPr>
            </a:lvl1pPr>
          </a:lstStyle>
          <a:p>
            <a:pPr>
              <a:defRPr/>
            </a:pPr>
            <a:r>
              <a:rPr lang="nl-NL"/>
              <a:t>Relational Frame Theory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9" charset="0"/>
              </a:defRPr>
            </a:lvl1pPr>
          </a:lstStyle>
          <a:p>
            <a:pPr>
              <a:defRPr/>
            </a:pPr>
            <a:fld id="{0DE6CEE7-33A5-4FFF-A748-537383FC137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990600" y="660400"/>
            <a:ext cx="7772400" cy="2913063"/>
          </a:xfrm>
        </p:spPr>
        <p:txBody>
          <a:bodyPr/>
          <a:lstStyle/>
          <a:p>
            <a:pPr algn="l" eaLnBrk="1" hangingPunct="1"/>
            <a:r>
              <a:rPr lang="nl-NL">
                <a:ea typeface="ＭＳ Ｐゴシック" pitchFamily="-65" charset="-128"/>
              </a:rPr>
              <a:t>Introductie </a:t>
            </a:r>
            <a:br>
              <a:rPr lang="nl-NL">
                <a:ea typeface="ＭＳ Ｐゴシック" pitchFamily="-65" charset="-128"/>
              </a:rPr>
            </a:br>
            <a:r>
              <a:rPr lang="nl-NL">
                <a:ea typeface="ＭＳ Ｐゴシック" pitchFamily="-65" charset="-128"/>
              </a:rPr>
              <a:t>Relational </a:t>
            </a:r>
            <a:br>
              <a:rPr lang="nl-NL">
                <a:ea typeface="ＭＳ Ｐゴシック" pitchFamily="-65" charset="-128"/>
              </a:rPr>
            </a:br>
            <a:r>
              <a:rPr lang="nl-NL">
                <a:ea typeface="ＭＳ Ｐゴシック" pitchFamily="-65" charset="-128"/>
              </a:rPr>
              <a:t>Frame</a:t>
            </a:r>
            <a:br>
              <a:rPr lang="nl-NL">
                <a:ea typeface="ＭＳ Ｐゴシック" pitchFamily="-65" charset="-128"/>
              </a:rPr>
            </a:br>
            <a:r>
              <a:rPr lang="nl-NL">
                <a:ea typeface="ＭＳ Ｐゴシック" pitchFamily="-65" charset="-128"/>
              </a:rPr>
              <a:t>Theory </a:t>
            </a:r>
            <a:br>
              <a:rPr lang="nl-NL">
                <a:ea typeface="ＭＳ Ｐゴシック" pitchFamily="-65" charset="-128"/>
              </a:rPr>
            </a:br>
            <a:r>
              <a:rPr lang="nl-NL">
                <a:ea typeface="ＭＳ Ｐゴシック" pitchFamily="-65" charset="-128"/>
              </a:rPr>
              <a:t>(RFT)</a:t>
            </a:r>
          </a:p>
        </p:txBody>
      </p:sp>
      <p:pic>
        <p:nvPicPr>
          <p:cNvPr id="2051" name="Afbeelding 5" descr="Dank aan het verstan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660400"/>
            <a:ext cx="3267075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ＭＳ Ｐゴシック" pitchFamily="-65" charset="-128"/>
              </a:rPr>
              <a:t>Wederkerige implicatie</a:t>
            </a:r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>
                <a:ea typeface="ＭＳ Ｐゴシック" pitchFamily="-65" charset="-128"/>
              </a:rPr>
              <a:t>Als je leert dat                     =</a:t>
            </a:r>
          </a:p>
          <a:p>
            <a:endParaRPr lang="nl-NL">
              <a:ea typeface="ＭＳ Ｐゴシック" pitchFamily="-65" charset="-128"/>
            </a:endParaRPr>
          </a:p>
          <a:p>
            <a:endParaRPr lang="nl-NL">
              <a:ea typeface="ＭＳ Ｐゴシック" pitchFamily="-65" charset="-128"/>
            </a:endParaRPr>
          </a:p>
          <a:p>
            <a:endParaRPr lang="nl-NL">
              <a:ea typeface="ＭＳ Ｐゴシック" pitchFamily="-65" charset="-128"/>
            </a:endParaRPr>
          </a:p>
          <a:p>
            <a:r>
              <a:rPr lang="nl-NL">
                <a:ea typeface="ＭＳ Ｐゴシック" pitchFamily="-65" charset="-128"/>
              </a:rPr>
              <a:t>Wat is dan de </a:t>
            </a:r>
          </a:p>
          <a:p>
            <a:r>
              <a:rPr lang="nl-NL">
                <a:ea typeface="ＭＳ Ｐゴシック" pitchFamily="-65" charset="-128"/>
              </a:rPr>
              <a:t>relatie tussen                      en                 ?      </a:t>
            </a:r>
          </a:p>
        </p:txBody>
      </p:sp>
      <p:pic>
        <p:nvPicPr>
          <p:cNvPr id="12292" name="Picture 2" descr="C:\Users\Jacqueline\AppData\Local\Microsoft\Windows\Temporary Internet Files\Content.IE5\RRFTDHDB\MP90044479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1417638"/>
            <a:ext cx="12128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 descr="C:\Users\Jacqueline\AppData\Local\Microsoft\Windows\Temporary Internet Files\Content.IE5\US212JVB\MP90044479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417638"/>
            <a:ext cx="12414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3" descr="C:\Users\Jacqueline\AppData\Local\Microsoft\Windows\Temporary Internet Files\Content.IE5\US212JVB\MP90044479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4005263"/>
            <a:ext cx="12414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" descr="C:\Users\Jacqueline\AppData\Local\Microsoft\Windows\Temporary Internet Files\Content.IE5\RRFTDHDB\MP90044479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4005263"/>
            <a:ext cx="12128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ijdelijke aanduiding voor datum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E22A5F-B66B-4C9D-8A79-E7BBEE07A6BD}" type="datetime1">
              <a:rPr lang="nl-NL">
                <a:latin typeface="Calibri" pitchFamily="34" charset="0"/>
              </a:rPr>
              <a:pPr/>
              <a:t>3-1-2018</a:t>
            </a:fld>
            <a:endParaRPr lang="nl-NL">
              <a:latin typeface="Calibri" pitchFamily="34" charset="0"/>
            </a:endParaRPr>
          </a:p>
        </p:txBody>
      </p:sp>
      <p:sp>
        <p:nvSpPr>
          <p:cNvPr id="12297" name="Tijdelijke aanduiding voor dianumm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06A606-80FF-42E7-B5A2-A851F35CEBBA}" type="slidenum">
              <a:rPr lang="nl-NL" smtClean="0">
                <a:latin typeface="Calibri" pitchFamily="34" charset="0"/>
              </a:rPr>
              <a:pPr/>
              <a:t>10</a:t>
            </a:fld>
            <a:endParaRPr lang="nl-NL">
              <a:latin typeface="Calibri" pitchFamily="34" charset="0"/>
            </a:endParaRPr>
          </a:p>
        </p:txBody>
      </p:sp>
      <p:sp>
        <p:nvSpPr>
          <p:cNvPr id="12298" name="Tijdelijke aanduiding voor voettekst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l-NL">
                <a:latin typeface="Calibri" pitchFamily="34" charset="0"/>
              </a:rPr>
              <a:t>Relational Frame Theory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>
              <a:ea typeface="ＭＳ Ｐゴシック" pitchFamily="-65" charset="-128"/>
            </a:endParaRPr>
          </a:p>
        </p:txBody>
      </p:sp>
      <p:sp>
        <p:nvSpPr>
          <p:cNvPr id="1331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>
                <a:ea typeface="ＭＳ Ｐゴシック" pitchFamily="-65" charset="-128"/>
              </a:rPr>
              <a:t>RFT gaat ervan uit dat kinderen een uitgebreide taaltraining krijgen waarin ze leren dat als                    =                                 </a:t>
            </a:r>
            <a:br>
              <a:rPr lang="nl-NL">
                <a:ea typeface="ＭＳ Ｐゴシック" pitchFamily="-65" charset="-128"/>
              </a:rPr>
            </a:br>
            <a:endParaRPr lang="nl-NL">
              <a:ea typeface="ＭＳ Ｐゴシック" pitchFamily="-65" charset="-128"/>
            </a:endParaRPr>
          </a:p>
          <a:p>
            <a:endParaRPr lang="nl-NL">
              <a:ea typeface="ＭＳ Ｐゴシック" pitchFamily="-65" charset="-128"/>
            </a:endParaRPr>
          </a:p>
          <a:p>
            <a:endParaRPr lang="nl-NL">
              <a:ea typeface="ＭＳ Ｐゴシック" pitchFamily="-65" charset="-128"/>
            </a:endParaRPr>
          </a:p>
          <a:p>
            <a:r>
              <a:rPr lang="nl-NL">
                <a:ea typeface="ＭＳ Ｐゴシック" pitchFamily="-65" charset="-128"/>
              </a:rPr>
              <a:t>dan ook  </a:t>
            </a:r>
            <a:br>
              <a:rPr lang="nl-NL">
                <a:ea typeface="ＭＳ Ｐゴシック" pitchFamily="-65" charset="-128"/>
              </a:rPr>
            </a:br>
            <a:r>
              <a:rPr lang="nl-NL">
                <a:ea typeface="ＭＳ Ｐゴシック" pitchFamily="-65" charset="-128"/>
              </a:rPr>
              <a:t>                                 =                                                   </a:t>
            </a:r>
          </a:p>
        </p:txBody>
      </p:sp>
      <p:pic>
        <p:nvPicPr>
          <p:cNvPr id="13316" name="Picture 2" descr="C:\Users\Jacqueline\AppData\Local\Microsoft\Windows\Temporary Internet Files\Content.IE5\RRFTDHDB\MP90044479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088" y="2708275"/>
            <a:ext cx="121285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C:\Users\Jacqueline\AppData\Local\Microsoft\Windows\Temporary Internet Files\Content.IE5\RRFTDHDB\MP90044479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1650" y="4535488"/>
            <a:ext cx="12128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3" descr="C:\Users\Jacqueline\AppData\Local\Microsoft\Windows\Temporary Internet Files\Content.IE5\US212JVB\MP90044479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708275"/>
            <a:ext cx="1239837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3" descr="C:\Users\Jacqueline\AppData\Local\Microsoft\Windows\Temporary Internet Files\Content.IE5\US212JVB\MP90044479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2513" y="4535488"/>
            <a:ext cx="12414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ijdelijke aanduiding voor datum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7AE04F-E552-41E0-8A9C-71EC4EA7BAF5}" type="datetime1">
              <a:rPr lang="nl-NL">
                <a:latin typeface="Calibri" pitchFamily="34" charset="0"/>
              </a:rPr>
              <a:pPr/>
              <a:t>3-1-2018</a:t>
            </a:fld>
            <a:endParaRPr lang="nl-NL">
              <a:latin typeface="Calibri" pitchFamily="34" charset="0"/>
            </a:endParaRPr>
          </a:p>
        </p:txBody>
      </p:sp>
      <p:sp>
        <p:nvSpPr>
          <p:cNvPr id="13321" name="Tijdelijke aanduiding voor dianumm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9CC706-51A6-496D-89C3-9D72F3DC0045}" type="slidenum">
              <a:rPr lang="nl-NL" smtClean="0">
                <a:latin typeface="Calibri" pitchFamily="34" charset="0"/>
              </a:rPr>
              <a:pPr/>
              <a:t>11</a:t>
            </a:fld>
            <a:endParaRPr lang="nl-NL">
              <a:latin typeface="Calibri" pitchFamily="34" charset="0"/>
            </a:endParaRPr>
          </a:p>
        </p:txBody>
      </p:sp>
      <p:sp>
        <p:nvSpPr>
          <p:cNvPr id="13322" name="Tijdelijke aanduiding voor voettekst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l-NL">
                <a:latin typeface="Calibri" pitchFamily="34" charset="0"/>
              </a:rPr>
              <a:t>Relational Frame Theory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>
              <a:ea typeface="ＭＳ Ｐゴシック" pitchFamily="-65" charset="-128"/>
            </a:endParaRPr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>
                <a:ea typeface="ＭＳ Ｐゴシック" pitchFamily="-65" charset="-128"/>
              </a:rPr>
              <a:t>Dit leidt ertoe dat op den duur mensen automatisch verbanden leggen:</a:t>
            </a:r>
          </a:p>
          <a:p>
            <a:r>
              <a:rPr lang="nl-NL">
                <a:ea typeface="ＭＳ Ｐゴシック" pitchFamily="-65" charset="-128"/>
              </a:rPr>
              <a:t>Als Jan groter is dan Piet dan is Piet </a:t>
            </a:r>
            <a:r>
              <a:rPr lang="nl-NL" u="sng">
                <a:ea typeface="ＭＳ Ｐゴシック" pitchFamily="-65" charset="-128"/>
              </a:rPr>
              <a:t>dus</a:t>
            </a:r>
            <a:r>
              <a:rPr lang="nl-NL">
                <a:ea typeface="ＭＳ Ｐゴシック" pitchFamily="-65" charset="-128"/>
              </a:rPr>
              <a:t> kleiner dan Jan</a:t>
            </a:r>
          </a:p>
          <a:p>
            <a:r>
              <a:rPr lang="nl-NL">
                <a:ea typeface="ＭＳ Ｐゴシック" pitchFamily="-65" charset="-128"/>
              </a:rPr>
              <a:t>Als Anita de moeder is van Denise dan is </a:t>
            </a:r>
            <a:r>
              <a:rPr lang="nl-NL" u="sng">
                <a:ea typeface="ＭＳ Ｐゴシック" pitchFamily="-65" charset="-128"/>
              </a:rPr>
              <a:t>dus</a:t>
            </a:r>
            <a:r>
              <a:rPr lang="nl-NL">
                <a:ea typeface="ＭＳ Ｐゴシック" pitchFamily="-65" charset="-128"/>
              </a:rPr>
              <a:t> Denise de dochter van Anita.</a:t>
            </a:r>
          </a:p>
          <a:p>
            <a:r>
              <a:rPr lang="nl-NL">
                <a:ea typeface="ＭＳ Ｐゴシック" pitchFamily="-65" charset="-128"/>
              </a:rPr>
              <a:t>X                               Y</a:t>
            </a:r>
          </a:p>
        </p:txBody>
      </p:sp>
      <p:cxnSp>
        <p:nvCxnSpPr>
          <p:cNvPr id="5" name="Rechte verbindingslijn met pijl 4"/>
          <p:cNvCxnSpPr>
            <a:cxnSpLocks noChangeShapeType="1"/>
          </p:cNvCxnSpPr>
          <p:nvPr/>
        </p:nvCxnSpPr>
        <p:spPr bwMode="auto">
          <a:xfrm>
            <a:off x="1547813" y="5084763"/>
            <a:ext cx="2160587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7" name="Rechte verbindingslijn 6"/>
          <p:cNvCxnSpPr>
            <a:cxnSpLocks noChangeShapeType="1"/>
          </p:cNvCxnSpPr>
          <p:nvPr/>
        </p:nvCxnSpPr>
        <p:spPr bwMode="auto">
          <a:xfrm flipH="1">
            <a:off x="3563938" y="5300663"/>
            <a:ext cx="14446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8" name="Rechte verbindingslijn 7"/>
          <p:cNvCxnSpPr>
            <a:cxnSpLocks noChangeShapeType="1"/>
          </p:cNvCxnSpPr>
          <p:nvPr/>
        </p:nvCxnSpPr>
        <p:spPr bwMode="auto">
          <a:xfrm flipH="1">
            <a:off x="3348038" y="5300663"/>
            <a:ext cx="14446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9" name="Rechte verbindingslijn 8"/>
          <p:cNvCxnSpPr>
            <a:cxnSpLocks noChangeShapeType="1"/>
          </p:cNvCxnSpPr>
          <p:nvPr/>
        </p:nvCxnSpPr>
        <p:spPr bwMode="auto">
          <a:xfrm flipH="1">
            <a:off x="3132138" y="5300663"/>
            <a:ext cx="14446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" name="Rechte verbindingslijn 9"/>
          <p:cNvCxnSpPr>
            <a:cxnSpLocks noChangeShapeType="1"/>
          </p:cNvCxnSpPr>
          <p:nvPr/>
        </p:nvCxnSpPr>
        <p:spPr bwMode="auto">
          <a:xfrm flipH="1">
            <a:off x="2916238" y="5300663"/>
            <a:ext cx="14287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1" name="Rechte verbindingslijn 10"/>
          <p:cNvCxnSpPr>
            <a:cxnSpLocks noChangeShapeType="1"/>
          </p:cNvCxnSpPr>
          <p:nvPr/>
        </p:nvCxnSpPr>
        <p:spPr bwMode="auto">
          <a:xfrm flipH="1">
            <a:off x="2700338" y="5300663"/>
            <a:ext cx="14287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2" name="Rechte verbindingslijn 11"/>
          <p:cNvCxnSpPr>
            <a:cxnSpLocks noChangeShapeType="1"/>
          </p:cNvCxnSpPr>
          <p:nvPr/>
        </p:nvCxnSpPr>
        <p:spPr bwMode="auto">
          <a:xfrm flipH="1">
            <a:off x="2484438" y="5300663"/>
            <a:ext cx="14287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3" name="Rechte verbindingslijn 12"/>
          <p:cNvCxnSpPr>
            <a:cxnSpLocks noChangeShapeType="1"/>
          </p:cNvCxnSpPr>
          <p:nvPr/>
        </p:nvCxnSpPr>
        <p:spPr bwMode="auto">
          <a:xfrm flipH="1">
            <a:off x="2268538" y="5300663"/>
            <a:ext cx="14287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4" name="Rechte verbindingslijn 13"/>
          <p:cNvCxnSpPr>
            <a:cxnSpLocks noChangeShapeType="1"/>
          </p:cNvCxnSpPr>
          <p:nvPr/>
        </p:nvCxnSpPr>
        <p:spPr bwMode="auto">
          <a:xfrm flipH="1">
            <a:off x="2051050" y="5300663"/>
            <a:ext cx="144463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5" name="Rechte verbindingslijn 14"/>
          <p:cNvCxnSpPr>
            <a:cxnSpLocks noChangeShapeType="1"/>
          </p:cNvCxnSpPr>
          <p:nvPr/>
        </p:nvCxnSpPr>
        <p:spPr bwMode="auto">
          <a:xfrm flipH="1">
            <a:off x="1835150" y="5300663"/>
            <a:ext cx="144463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7" name="Rechte verbindingslijn met pijl 16"/>
          <p:cNvCxnSpPr>
            <a:cxnSpLocks noChangeShapeType="1"/>
          </p:cNvCxnSpPr>
          <p:nvPr/>
        </p:nvCxnSpPr>
        <p:spPr bwMode="auto">
          <a:xfrm flipH="1">
            <a:off x="1547813" y="5300663"/>
            <a:ext cx="360362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4351" name="Tijdelijke aanduiding voor datum 1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6A17D0-36F8-40A6-BC1F-157EE8C2B14C}" type="datetime1">
              <a:rPr lang="nl-NL">
                <a:latin typeface="Calibri" pitchFamily="34" charset="0"/>
              </a:rPr>
              <a:pPr/>
              <a:t>3-1-2018</a:t>
            </a:fld>
            <a:endParaRPr lang="nl-NL">
              <a:latin typeface="Calibri" pitchFamily="34" charset="0"/>
            </a:endParaRPr>
          </a:p>
        </p:txBody>
      </p:sp>
      <p:sp>
        <p:nvSpPr>
          <p:cNvPr id="14352" name="Tijdelijke aanduiding voor dianummer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875560-E8E2-4330-96A9-0237E6B6E9AE}" type="slidenum">
              <a:rPr lang="nl-NL" smtClean="0">
                <a:latin typeface="Calibri" pitchFamily="34" charset="0"/>
              </a:rPr>
              <a:pPr/>
              <a:t>12</a:t>
            </a:fld>
            <a:endParaRPr lang="nl-NL">
              <a:latin typeface="Calibri" pitchFamily="34" charset="0"/>
            </a:endParaRPr>
          </a:p>
        </p:txBody>
      </p:sp>
      <p:sp>
        <p:nvSpPr>
          <p:cNvPr id="14353" name="Tijdelijke aanduiding voor voettekst 1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l-NL">
                <a:latin typeface="Calibri" pitchFamily="34" charset="0"/>
              </a:rPr>
              <a:t>Relational Frame Theory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ＭＳ Ｐゴシック" pitchFamily="-65" charset="-128"/>
              </a:rPr>
              <a:t>Combinerende implicatie</a:t>
            </a:r>
          </a:p>
        </p:txBody>
      </p:sp>
      <p:sp>
        <p:nvSpPr>
          <p:cNvPr id="1638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>
                <a:ea typeface="ＭＳ Ｐゴシック" pitchFamily="-65" charset="-128"/>
              </a:rPr>
              <a:t>Als er meer stimuli betrokken zijn, gebeurt er iets nieuws. Stel je leert</a:t>
            </a:r>
          </a:p>
          <a:p>
            <a:endParaRPr lang="nl-NL">
              <a:ea typeface="ＭＳ Ｐゴシック" pitchFamily="-65" charset="-128"/>
            </a:endParaRPr>
          </a:p>
          <a:p>
            <a:r>
              <a:rPr lang="nl-NL">
                <a:ea typeface="ＭＳ Ｐゴシック" pitchFamily="-65" charset="-128"/>
              </a:rPr>
              <a:t>                                   =                            en</a:t>
            </a:r>
          </a:p>
          <a:p>
            <a:endParaRPr lang="nl-NL">
              <a:ea typeface="ＭＳ Ｐゴシック" pitchFamily="-65" charset="-128"/>
            </a:endParaRPr>
          </a:p>
          <a:p>
            <a:endParaRPr lang="nl-NL">
              <a:ea typeface="ＭＳ Ｐゴシック" pitchFamily="-65" charset="-128"/>
            </a:endParaRPr>
          </a:p>
          <a:p>
            <a:r>
              <a:rPr lang="nl-NL">
                <a:ea typeface="ＭＳ Ｐゴシック" pitchFamily="-65" charset="-128"/>
              </a:rPr>
              <a:t>                                   =</a:t>
            </a:r>
          </a:p>
        </p:txBody>
      </p:sp>
      <p:pic>
        <p:nvPicPr>
          <p:cNvPr id="16388" name="Picture 2" descr="C:\Users\Jacqueline\AppData\Local\Microsoft\Windows\Temporary Internet Files\Content.IE5\RRFTDHDB\MP90044479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088" y="2708275"/>
            <a:ext cx="121285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C:\Users\Jacqueline\AppData\Local\Microsoft\Windows\Temporary Internet Files\Content.IE5\US212JVB\MP90044479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3788" y="2708275"/>
            <a:ext cx="1239837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 descr="C:\Users\Jacqueline\AppData\Local\Microsoft\Windows\Temporary Internet Files\Content.IE5\IJ1SIHVP\MP900444794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0775" y="4876800"/>
            <a:ext cx="121285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" descr="C:\Users\Jacqueline\AppData\Local\Microsoft\Windows\Temporary Internet Files\Content.IE5\RRFTDHDB\MP90044479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088" y="4876800"/>
            <a:ext cx="121285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ijdelijke aanduiding voor datum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77374C-E9DA-4893-B6B1-877432768137}" type="datetime1">
              <a:rPr lang="nl-NL">
                <a:latin typeface="Calibri" pitchFamily="34" charset="0"/>
              </a:rPr>
              <a:pPr/>
              <a:t>3-1-2018</a:t>
            </a:fld>
            <a:endParaRPr lang="nl-NL">
              <a:latin typeface="Calibri" pitchFamily="34" charset="0"/>
            </a:endParaRPr>
          </a:p>
        </p:txBody>
      </p:sp>
      <p:sp>
        <p:nvSpPr>
          <p:cNvPr id="16393" name="Tijdelijke aanduiding voor dianumm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33F515-7335-4840-8D65-8B8370FF7B45}" type="slidenum">
              <a:rPr lang="nl-NL" smtClean="0">
                <a:latin typeface="Calibri" pitchFamily="34" charset="0"/>
              </a:rPr>
              <a:pPr/>
              <a:t>13</a:t>
            </a:fld>
            <a:endParaRPr lang="nl-NL">
              <a:latin typeface="Calibri" pitchFamily="34" charset="0"/>
            </a:endParaRPr>
          </a:p>
        </p:txBody>
      </p:sp>
      <p:sp>
        <p:nvSpPr>
          <p:cNvPr id="16394" name="Tijdelijke aanduiding voor voettekst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l-NL">
                <a:latin typeface="Calibri" pitchFamily="34" charset="0"/>
              </a:rPr>
              <a:t>Relational Frame Theory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ＭＳ Ｐゴシック" pitchFamily="-65" charset="-128"/>
              </a:rPr>
              <a:t>Je kunt nu zelf afleiden:</a:t>
            </a:r>
            <a:br>
              <a:rPr lang="nl-NL">
                <a:ea typeface="ＭＳ Ｐゴシック" pitchFamily="-65" charset="-128"/>
              </a:rPr>
            </a:br>
            <a:endParaRPr lang="nl-NL">
              <a:ea typeface="ＭＳ Ｐゴシック" pitchFamily="-65" charset="-128"/>
            </a:endParaRPr>
          </a:p>
        </p:txBody>
      </p:sp>
      <p:sp>
        <p:nvSpPr>
          <p:cNvPr id="174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nl-NL">
              <a:ea typeface="ＭＳ Ｐゴシック" pitchFamily="-65" charset="-128"/>
            </a:endParaRPr>
          </a:p>
          <a:p>
            <a:r>
              <a:rPr lang="nl-NL">
                <a:ea typeface="ＭＳ Ｐゴシック" pitchFamily="-65" charset="-128"/>
              </a:rPr>
              <a:t>                                   =                        en</a:t>
            </a:r>
          </a:p>
          <a:p>
            <a:endParaRPr lang="nl-NL">
              <a:ea typeface="ＭＳ Ｐゴシック" pitchFamily="-65" charset="-128"/>
            </a:endParaRPr>
          </a:p>
          <a:p>
            <a:endParaRPr lang="nl-NL">
              <a:ea typeface="ＭＳ Ｐゴシック" pitchFamily="-65" charset="-128"/>
            </a:endParaRPr>
          </a:p>
          <a:p>
            <a:r>
              <a:rPr lang="nl-NL">
                <a:ea typeface="ＭＳ Ｐゴシック" pitchFamily="-65" charset="-128"/>
              </a:rPr>
              <a:t>                                   = </a:t>
            </a:r>
          </a:p>
          <a:p>
            <a:endParaRPr lang="nl-NL">
              <a:ea typeface="ＭＳ Ｐゴシック" pitchFamily="-65" charset="-128"/>
            </a:endParaRPr>
          </a:p>
          <a:p>
            <a:endParaRPr lang="nl-NL">
              <a:ea typeface="ＭＳ Ｐゴシック" pitchFamily="-65" charset="-128"/>
            </a:endParaRPr>
          </a:p>
          <a:p>
            <a:r>
              <a:rPr lang="nl-NL">
                <a:ea typeface="ＭＳ Ｐゴシック" pitchFamily="-65" charset="-128"/>
              </a:rPr>
              <a:t>Dat is in feite wederkerige implicatie</a:t>
            </a:r>
          </a:p>
        </p:txBody>
      </p:sp>
      <p:pic>
        <p:nvPicPr>
          <p:cNvPr id="17412" name="Picture 2" descr="C:\Users\Jacqueline\AppData\Local\Microsoft\Windows\Temporary Internet Files\Content.IE5\RRFTDHDB\MP90044479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3788" y="3657600"/>
            <a:ext cx="121285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C:\Users\Jacqueline\AppData\Local\Microsoft\Windows\Temporary Internet Files\Content.IE5\RRFTDHDB\MP90044479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3788" y="1417638"/>
            <a:ext cx="1212850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 descr="C:\Users\Jacqueline\AppData\Local\Microsoft\Windows\Temporary Internet Files\Content.IE5\US212JVB\MP90044479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1088" y="1417638"/>
            <a:ext cx="1239837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" descr="C:\Users\Jacqueline\AppData\Local\Microsoft\Windows\Temporary Internet Files\Content.IE5\IJ1SIHVP\MP900444794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8075" y="3657600"/>
            <a:ext cx="121285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ijdelijke aanduiding voor datum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969E97-411E-4418-9221-901BBB3337BF}" type="datetime1">
              <a:rPr lang="nl-NL">
                <a:latin typeface="Calibri" pitchFamily="34" charset="0"/>
              </a:rPr>
              <a:pPr/>
              <a:t>3-1-2018</a:t>
            </a:fld>
            <a:endParaRPr lang="nl-NL">
              <a:latin typeface="Calibri" pitchFamily="34" charset="0"/>
            </a:endParaRPr>
          </a:p>
        </p:txBody>
      </p:sp>
      <p:sp>
        <p:nvSpPr>
          <p:cNvPr id="17417" name="Tijdelijke aanduiding voor dianumm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016BB9-AB14-4A92-B2AD-E3F79A995988}" type="slidenum">
              <a:rPr lang="nl-NL" smtClean="0">
                <a:latin typeface="Calibri" pitchFamily="34" charset="0"/>
              </a:rPr>
              <a:pPr/>
              <a:t>14</a:t>
            </a:fld>
            <a:endParaRPr lang="nl-NL">
              <a:latin typeface="Calibri" pitchFamily="34" charset="0"/>
            </a:endParaRPr>
          </a:p>
        </p:txBody>
      </p:sp>
      <p:sp>
        <p:nvSpPr>
          <p:cNvPr id="17418" name="Tijdelijke aanduiding voor voettekst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l-NL">
                <a:latin typeface="Calibri" pitchFamily="34" charset="0"/>
              </a:rPr>
              <a:t>Relational Frame Theory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ＭＳ Ｐゴシック" pitchFamily="-65" charset="-128"/>
              </a:rPr>
              <a:t>Maar je kunt ook afleiden</a:t>
            </a:r>
          </a:p>
        </p:txBody>
      </p:sp>
      <p:sp>
        <p:nvSpPr>
          <p:cNvPr id="184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>
              <a:ea typeface="ＭＳ Ｐゴシック" pitchFamily="-65" charset="-128"/>
            </a:endParaRPr>
          </a:p>
          <a:p>
            <a:r>
              <a:rPr lang="nl-NL">
                <a:ea typeface="ＭＳ Ｐゴシック" pitchFamily="-65" charset="-128"/>
              </a:rPr>
              <a:t>                                   =                         en</a:t>
            </a:r>
          </a:p>
          <a:p>
            <a:endParaRPr lang="nl-NL">
              <a:ea typeface="ＭＳ Ｐゴシック" pitchFamily="-65" charset="-128"/>
            </a:endParaRPr>
          </a:p>
          <a:p>
            <a:endParaRPr lang="nl-NL">
              <a:ea typeface="ＭＳ Ｐゴシック" pitchFamily="-65" charset="-128"/>
            </a:endParaRPr>
          </a:p>
          <a:p>
            <a:endParaRPr lang="nl-NL">
              <a:ea typeface="ＭＳ Ｐゴシック" pitchFamily="-65" charset="-128"/>
            </a:endParaRPr>
          </a:p>
          <a:p>
            <a:r>
              <a:rPr lang="nl-NL">
                <a:ea typeface="ＭＳ Ｐゴシック" pitchFamily="-65" charset="-128"/>
              </a:rPr>
              <a:t>                                  =</a:t>
            </a:r>
          </a:p>
          <a:p>
            <a:endParaRPr lang="nl-NL">
              <a:ea typeface="ＭＳ Ｐゴシック" pitchFamily="-65" charset="-128"/>
            </a:endParaRPr>
          </a:p>
          <a:p>
            <a:r>
              <a:rPr lang="nl-NL">
                <a:ea typeface="ＭＳ Ｐゴシック" pitchFamily="-65" charset="-128"/>
              </a:rPr>
              <a:t>Daarom: combinerende implicatie</a:t>
            </a:r>
          </a:p>
        </p:txBody>
      </p:sp>
      <p:pic>
        <p:nvPicPr>
          <p:cNvPr id="18436" name="Picture 3" descr="C:\Users\Jacqueline\AppData\Local\Microsoft\Windows\Temporary Internet Files\Content.IE5\US212JVB\MP90044479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8388" y="3886200"/>
            <a:ext cx="123825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C:\Users\Jacqueline\AppData\Local\Microsoft\Windows\Temporary Internet Files\Content.IE5\US212JVB\MP90044479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600200"/>
            <a:ext cx="1239838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C:\Users\Jacqueline\AppData\Local\Microsoft\Windows\Temporary Internet Files\Content.IE5\IJ1SIHVP\MP90044479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886200"/>
            <a:ext cx="121285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" descr="C:\Users\Jacqueline\AppData\Local\Microsoft\Windows\Temporary Internet Files\Content.IE5\IJ1SIHVP\MP90044479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3788" y="1600200"/>
            <a:ext cx="121285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ijdelijke aanduiding voor datum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DEC0F1-BEB5-43E3-AA3E-2719B5D23782}" type="datetime1">
              <a:rPr lang="nl-NL">
                <a:latin typeface="Calibri" pitchFamily="34" charset="0"/>
              </a:rPr>
              <a:pPr/>
              <a:t>3-1-2018</a:t>
            </a:fld>
            <a:endParaRPr lang="nl-NL">
              <a:latin typeface="Calibri" pitchFamily="34" charset="0"/>
            </a:endParaRPr>
          </a:p>
        </p:txBody>
      </p:sp>
      <p:sp>
        <p:nvSpPr>
          <p:cNvPr id="18441" name="Tijdelijke aanduiding voor dianumm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884E4C-D74E-4ABA-A278-DB21077AB81F}" type="slidenum">
              <a:rPr lang="nl-NL" smtClean="0">
                <a:latin typeface="Calibri" pitchFamily="34" charset="0"/>
              </a:rPr>
              <a:pPr/>
              <a:t>15</a:t>
            </a:fld>
            <a:endParaRPr lang="nl-NL">
              <a:latin typeface="Calibri" pitchFamily="34" charset="0"/>
            </a:endParaRPr>
          </a:p>
        </p:txBody>
      </p:sp>
      <p:sp>
        <p:nvSpPr>
          <p:cNvPr id="18442" name="Tijdelijke aanduiding voor voettekst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l-NL">
                <a:latin typeface="Calibri" pitchFamily="34" charset="0"/>
              </a:rPr>
              <a:t>Relational Frame Theory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ＭＳ Ｐゴシック" pitchFamily="-65" charset="-128"/>
              </a:rPr>
              <a:t>Combinerende implicatie</a:t>
            </a:r>
          </a:p>
        </p:txBody>
      </p:sp>
      <p:pic>
        <p:nvPicPr>
          <p:cNvPr id="4" name="Picture 2" descr="C:\Users\Jacqueline\AppData\Local\Microsoft\Windows\Temporary Internet Files\Content.IE5\RRFTDHDB\MP90044479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4425" y="1844675"/>
            <a:ext cx="121285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Jacqueline\AppData\Local\Microsoft\Windows\Temporary Internet Files\Content.IE5\US212JVB\MP90044479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4365625"/>
            <a:ext cx="1239838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Jacqueline\AppData\Local\Microsoft\Windows\Temporary Internet Files\Content.IE5\IJ1SIHVP\MP900444794[1]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724525" y="4365625"/>
            <a:ext cx="1212850" cy="1592263"/>
          </a:xfrm>
        </p:spPr>
      </p:pic>
      <p:cxnSp>
        <p:nvCxnSpPr>
          <p:cNvPr id="10" name="Rechte verbindingslijn met pijl 9"/>
          <p:cNvCxnSpPr/>
          <p:nvPr/>
        </p:nvCxnSpPr>
        <p:spPr>
          <a:xfrm flipH="1">
            <a:off x="2555875" y="3436938"/>
            <a:ext cx="863600" cy="6397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>
            <a:off x="5148263" y="3436938"/>
            <a:ext cx="719137" cy="6397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 flipV="1">
            <a:off x="2771775" y="3573463"/>
            <a:ext cx="882650" cy="6477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flipH="1" flipV="1">
            <a:off x="4867275" y="3573463"/>
            <a:ext cx="712788" cy="6477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>
            <a:off x="3563938" y="4941888"/>
            <a:ext cx="1439862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 flipH="1">
            <a:off x="3563938" y="5157788"/>
            <a:ext cx="1439862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8" name="Tijdelijke aanduiding voor datum 1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4E8B9B-A010-4366-B303-9DABA947B707}" type="datetime1">
              <a:rPr lang="nl-NL">
                <a:latin typeface="Calibri" pitchFamily="34" charset="0"/>
              </a:rPr>
              <a:pPr/>
              <a:t>3-1-2018</a:t>
            </a:fld>
            <a:endParaRPr lang="nl-NL">
              <a:latin typeface="Calibri" pitchFamily="34" charset="0"/>
            </a:endParaRPr>
          </a:p>
        </p:txBody>
      </p:sp>
      <p:sp>
        <p:nvSpPr>
          <p:cNvPr id="19469" name="Tijdelijke aanduiding voor dianummer 1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D818ED-1395-4BCF-864D-891A73CAD48F}" type="slidenum">
              <a:rPr lang="nl-NL" smtClean="0">
                <a:latin typeface="Calibri" pitchFamily="34" charset="0"/>
              </a:rPr>
              <a:pPr/>
              <a:t>16</a:t>
            </a:fld>
            <a:endParaRPr lang="nl-NL">
              <a:latin typeface="Calibri" pitchFamily="34" charset="0"/>
            </a:endParaRPr>
          </a:p>
        </p:txBody>
      </p:sp>
      <p:sp>
        <p:nvSpPr>
          <p:cNvPr id="19470" name="Tijdelijke aanduiding voor voettekst 1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l-NL">
                <a:latin typeface="Calibri" pitchFamily="34" charset="0"/>
              </a:rPr>
              <a:t>Relational Frame Theory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ＭＳ Ｐゴシック" pitchFamily="-65" charset="-128"/>
              </a:rPr>
              <a:t>Merk op</a:t>
            </a:r>
          </a:p>
        </p:txBody>
      </p:sp>
      <p:sp>
        <p:nvSpPr>
          <p:cNvPr id="2048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ea typeface="ＭＳ Ｐゴシック" pitchFamily="-65" charset="-128"/>
              </a:rPr>
              <a:t>Twee relaties gegeven (direct geleerd), vier relaties afgeleid.</a:t>
            </a:r>
          </a:p>
          <a:p>
            <a:r>
              <a:rPr lang="nl-NL" dirty="0">
                <a:ea typeface="ＭＳ Ｐゴシック" pitchFamily="-65" charset="-128"/>
              </a:rPr>
              <a:t>Bij drie relaties tussen vier stimuli kun je negen zelf afleiden.</a:t>
            </a:r>
          </a:p>
          <a:p>
            <a:r>
              <a:rPr lang="nl-NL" dirty="0">
                <a:ea typeface="ＭＳ Ｐゴシック" pitchFamily="-65" charset="-128"/>
              </a:rPr>
              <a:t>Stel dat je een ‘netwerk hebt’ met 20 stimuli en ik geef je er 1 bij. Je hebt nu 20 relaties.</a:t>
            </a:r>
          </a:p>
          <a:p>
            <a:r>
              <a:rPr lang="nl-NL" dirty="0">
                <a:ea typeface="ＭＳ Ｐゴシック" pitchFamily="-65" charset="-128"/>
              </a:rPr>
              <a:t>19 x 19 = 361; 20 x 20 = 400. Je kunt in potentie nu 39 relaties erbij leggen.</a:t>
            </a:r>
          </a:p>
        </p:txBody>
      </p:sp>
      <p:sp>
        <p:nvSpPr>
          <p:cNvPr id="20484" name="Tijdelijke aanduiding voor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C6AF4D-BB57-4C0A-8727-F9C073157F40}" type="datetime1">
              <a:rPr lang="nl-NL">
                <a:latin typeface="Calibri" pitchFamily="34" charset="0"/>
              </a:rPr>
              <a:pPr/>
              <a:t>3-1-2018</a:t>
            </a:fld>
            <a:endParaRPr lang="nl-NL">
              <a:latin typeface="Calibri" pitchFamily="34" charset="0"/>
            </a:endParaRPr>
          </a:p>
        </p:txBody>
      </p:sp>
      <p:sp>
        <p:nvSpPr>
          <p:cNvPr id="20485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32895D-6F28-4FC7-BA9A-B500473BA1CC}" type="slidenum">
              <a:rPr lang="nl-NL" smtClean="0">
                <a:latin typeface="Calibri" pitchFamily="34" charset="0"/>
              </a:rPr>
              <a:pPr/>
              <a:t>17</a:t>
            </a:fld>
            <a:endParaRPr lang="nl-NL">
              <a:latin typeface="Calibri" pitchFamily="34" charset="0"/>
            </a:endParaRPr>
          </a:p>
        </p:txBody>
      </p:sp>
      <p:sp>
        <p:nvSpPr>
          <p:cNvPr id="20486" name="Tijdelijke aanduiding voor voettekst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l-NL">
                <a:latin typeface="Calibri" pitchFamily="34" charset="0"/>
              </a:rPr>
              <a:t>Relational Frame Theory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 descr="Netwer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268760"/>
            <a:ext cx="6696744" cy="4752528"/>
          </a:xfr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AFA0F9-6840-4509-B5FA-E9BB0E08C517}" type="datetime1">
              <a:rPr lang="nl-NL" smtClean="0"/>
              <a:pPr>
                <a:defRPr/>
              </a:pPr>
              <a:t>3-1-2018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Relational Frame Theory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2E2B0-08A3-4AC0-88DC-3F672597DB79}" type="slidenum">
              <a:rPr lang="nl-NL" smtClean="0"/>
              <a:pPr>
                <a:defRPr/>
              </a:pPr>
              <a:t>18</a:t>
            </a:fld>
            <a:endParaRPr lang="nl-N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96413" cy="1143000"/>
          </a:xfrm>
        </p:spPr>
        <p:txBody>
          <a:bodyPr/>
          <a:lstStyle/>
          <a:p>
            <a:pPr eaLnBrk="1" hangingPunct="1"/>
            <a:r>
              <a:rPr lang="fr-FR" sz="4000">
                <a:solidFill>
                  <a:srgbClr val="CC0000"/>
                </a:solidFill>
                <a:ea typeface="ＭＳ Ｐゴシック" pitchFamily="-65" charset="-128"/>
              </a:rPr>
              <a:t>We gaan de betekenis van ˮZAWOKˮ leren</a:t>
            </a:r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>
            <a:off x="1350963" y="3757613"/>
            <a:ext cx="0" cy="576262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90121" name="Line 9"/>
          <p:cNvSpPr>
            <a:spLocks noChangeShapeType="1"/>
          </p:cNvSpPr>
          <p:nvPr/>
        </p:nvSpPr>
        <p:spPr bwMode="auto">
          <a:xfrm>
            <a:off x="7713663" y="3757613"/>
            <a:ext cx="0" cy="576262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pic>
        <p:nvPicPr>
          <p:cNvPr id="12" name="Picture 12" descr="C:\Users\Matthieu\Desktop\698do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7238" y="4724400"/>
            <a:ext cx="218757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3" descr="http://www.fond-ecran-image.fr/galerie-membre/oiseau-harfang/chouette-blanc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989138"/>
            <a:ext cx="1912937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5" descr="http://www.baladeornithologique.com/Guadeloupe/Photos/Quiscale%20merle%20006%20dat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0038" y="2011363"/>
            <a:ext cx="212725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493713" y="1346200"/>
            <a:ext cx="8316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>
                <a:solidFill>
                  <a:srgbClr val="008000"/>
                </a:solidFill>
                <a:latin typeface="Calibri" pitchFamily="34" charset="0"/>
              </a:rPr>
              <a:t>Kies degene die </a:t>
            </a:r>
            <a:r>
              <a:rPr lang="en-US" sz="2800">
                <a:solidFill>
                  <a:srgbClr val="008000"/>
                </a:solidFill>
                <a:latin typeface="Calibri" pitchFamily="34" charset="0"/>
              </a:rPr>
              <a:t>“</a:t>
            </a:r>
            <a:r>
              <a:rPr lang="fr-FR" sz="2800">
                <a:solidFill>
                  <a:srgbClr val="008000"/>
                </a:solidFill>
                <a:latin typeface="Calibri" pitchFamily="34" charset="0"/>
              </a:rPr>
              <a:t>ZAWOKˮ de duif is</a:t>
            </a:r>
          </a:p>
        </p:txBody>
      </p:sp>
      <p:pic>
        <p:nvPicPr>
          <p:cNvPr id="15376" name="Picture 16" descr="http://diamonddiva.mlblogs.com/thumbs_up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88" y="4521200"/>
            <a:ext cx="1074737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 descr="http://diamonddiva.mlblogs.com/thumbs_up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42175" y="4627563"/>
            <a:ext cx="9429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Tijdelijke aanduiding voor datum 10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D5E5FA-10BF-4F30-8147-8A53A11C140B}" type="datetime1">
              <a:rPr lang="nl-NL">
                <a:latin typeface="Calibri" pitchFamily="34" charset="0"/>
              </a:rPr>
              <a:pPr/>
              <a:t>3-1-2018</a:t>
            </a:fld>
            <a:endParaRPr lang="nl-NL">
              <a:latin typeface="Calibri" pitchFamily="34" charset="0"/>
            </a:endParaRPr>
          </a:p>
        </p:txBody>
      </p:sp>
      <p:sp>
        <p:nvSpPr>
          <p:cNvPr id="23564" name="Tijdelijke aanduiding voor dianummer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C01703-596D-4275-8EC9-7F56884D23CD}" type="slidenum">
              <a:rPr lang="nl-NL" smtClean="0">
                <a:latin typeface="Calibri" pitchFamily="34" charset="0"/>
              </a:rPr>
              <a:pPr/>
              <a:t>19</a:t>
            </a:fld>
            <a:endParaRPr lang="nl-NL">
              <a:latin typeface="Calibri" pitchFamily="34" charset="0"/>
            </a:endParaRPr>
          </a:p>
        </p:txBody>
      </p:sp>
      <p:sp>
        <p:nvSpPr>
          <p:cNvPr id="23565" name="Tijdelijke aanduiding voor voettekst 1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l-NL">
                <a:latin typeface="Calibri" pitchFamily="34" charset="0"/>
              </a:rPr>
              <a:t>Relational Frame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/>
      <p:bldP spid="90121" grpId="0" animBg="1"/>
      <p:bldP spid="153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ＭＳ Ｐゴシック" pitchFamily="-65" charset="-128"/>
              </a:rPr>
              <a:t>Wat is taal/denken/cognitie?</a:t>
            </a:r>
          </a:p>
        </p:txBody>
      </p:sp>
      <p:sp>
        <p:nvSpPr>
          <p:cNvPr id="307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>
                <a:ea typeface="ＭＳ Ｐゴシック" pitchFamily="-65" charset="-128"/>
              </a:rPr>
              <a:t>Binnen de cognitieve psychologie en de neuropsychologie wordt de verklaring van denken gevonden in interne informatieverwerkingsprocessen of in de werking van de hersenen.</a:t>
            </a:r>
          </a:p>
          <a:p>
            <a:r>
              <a:rPr lang="nl-NL">
                <a:ea typeface="ＭＳ Ｐゴシック" pitchFamily="-65" charset="-128"/>
              </a:rPr>
              <a:t>Dit is problematisch voor de gedragsanalyse, omdat deze processen hypothetisch zijn of onderdeel uitmaken van het gedrag dat verklaard moet worden.</a:t>
            </a:r>
          </a:p>
          <a:p>
            <a:endParaRPr lang="nl-NL">
              <a:ea typeface="ＭＳ Ｐゴシック" pitchFamily="-65" charset="-128"/>
            </a:endParaRPr>
          </a:p>
        </p:txBody>
      </p:sp>
      <p:sp>
        <p:nvSpPr>
          <p:cNvPr id="3076" name="Tijdelijke aanduiding voor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F29FFB-D4F9-4D61-9378-B90F08D3EF04}" type="datetime1">
              <a:rPr lang="nl-NL">
                <a:latin typeface="Calibri" pitchFamily="34" charset="0"/>
              </a:rPr>
              <a:pPr/>
              <a:t>3-1-2018</a:t>
            </a:fld>
            <a:endParaRPr lang="nl-NL">
              <a:latin typeface="Calibri" pitchFamily="34" charset="0"/>
            </a:endParaRPr>
          </a:p>
        </p:txBody>
      </p:sp>
      <p:sp>
        <p:nvSpPr>
          <p:cNvPr id="3077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867D22-CE1A-4722-BD02-0A2AA5BCAB77}" type="slidenum">
              <a:rPr lang="nl-NL" smtClean="0">
                <a:latin typeface="Calibri" pitchFamily="34" charset="0"/>
              </a:rPr>
              <a:pPr/>
              <a:t>2</a:t>
            </a:fld>
            <a:endParaRPr lang="nl-NL">
              <a:latin typeface="Calibri" pitchFamily="34" charset="0"/>
            </a:endParaRPr>
          </a:p>
        </p:txBody>
      </p:sp>
      <p:sp>
        <p:nvSpPr>
          <p:cNvPr id="3078" name="Tijdelijke aanduiding voor voettekst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l-NL">
                <a:latin typeface="Calibri" pitchFamily="34" charset="0"/>
              </a:rPr>
              <a:t>Relational Frame Theory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Line 5"/>
          <p:cNvSpPr>
            <a:spLocks noChangeShapeType="1"/>
          </p:cNvSpPr>
          <p:nvPr/>
        </p:nvSpPr>
        <p:spPr bwMode="auto">
          <a:xfrm>
            <a:off x="1395413" y="3902075"/>
            <a:ext cx="0" cy="576263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90121" name="Line 9"/>
          <p:cNvSpPr>
            <a:spLocks noChangeShapeType="1"/>
          </p:cNvSpPr>
          <p:nvPr/>
        </p:nvSpPr>
        <p:spPr bwMode="auto">
          <a:xfrm>
            <a:off x="7612063" y="3860800"/>
            <a:ext cx="0" cy="576263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pic>
        <p:nvPicPr>
          <p:cNvPr id="24580" name="Picture 12" descr="C:\Users\Matthieu\Desktop\698do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7238" y="4724400"/>
            <a:ext cx="218757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3" descr="http://upload.wikimedia.org/wikipedia/commons/c/cd/Pyrrhocorax-graculus-0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6863" y="2228850"/>
            <a:ext cx="1930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 descr="http://emilys-pawprints.com/canineanatomy/blac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228850"/>
            <a:ext cx="2143125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11"/>
          <p:cNvSpPr txBox="1">
            <a:spLocks noChangeArrowheads="1"/>
          </p:cNvSpPr>
          <p:nvPr/>
        </p:nvSpPr>
        <p:spPr bwMode="auto">
          <a:xfrm>
            <a:off x="493713" y="1346200"/>
            <a:ext cx="8316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>
                <a:solidFill>
                  <a:srgbClr val="008000"/>
                </a:solidFill>
                <a:latin typeface="Calibri" pitchFamily="34" charset="0"/>
              </a:rPr>
              <a:t>Kies degene die </a:t>
            </a:r>
            <a:r>
              <a:rPr lang="en-US" sz="2800">
                <a:solidFill>
                  <a:srgbClr val="008000"/>
                </a:solidFill>
                <a:latin typeface="Calibri" pitchFamily="34" charset="0"/>
              </a:rPr>
              <a:t>“</a:t>
            </a:r>
            <a:r>
              <a:rPr lang="fr-FR" sz="2800">
                <a:solidFill>
                  <a:srgbClr val="008000"/>
                </a:solidFill>
                <a:latin typeface="Calibri" pitchFamily="34" charset="0"/>
              </a:rPr>
              <a:t>ZAWOKˮde duif is</a:t>
            </a:r>
          </a:p>
        </p:txBody>
      </p:sp>
      <p:pic>
        <p:nvPicPr>
          <p:cNvPr id="11" name="Picture 16" descr="http://diamonddiva.mlblogs.com/thumbs_up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31050" y="4521200"/>
            <a:ext cx="1073150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http://diamonddiva.mlblogs.com/thumbs_up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3925" y="4606925"/>
            <a:ext cx="9429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ijdelijke aanduiding voor datum 9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54C128-ADEE-4C3D-B794-9347E3CCCE6E}" type="datetime1">
              <a:rPr lang="nl-NL">
                <a:latin typeface="Calibri" pitchFamily="34" charset="0"/>
              </a:rPr>
              <a:pPr/>
              <a:t>3-1-2018</a:t>
            </a:fld>
            <a:endParaRPr lang="nl-NL">
              <a:latin typeface="Calibri" pitchFamily="34" charset="0"/>
            </a:endParaRPr>
          </a:p>
        </p:txBody>
      </p:sp>
      <p:sp>
        <p:nvSpPr>
          <p:cNvPr id="24587" name="Tijdelijke aanduiding voor dianummer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4C447A-8447-43EC-BCA7-6E1230B619E6}" type="slidenum">
              <a:rPr lang="nl-NL" smtClean="0">
                <a:latin typeface="Calibri" pitchFamily="34" charset="0"/>
              </a:rPr>
              <a:pPr/>
              <a:t>20</a:t>
            </a:fld>
            <a:endParaRPr lang="nl-NL">
              <a:latin typeface="Calibri" pitchFamily="34" charset="0"/>
            </a:endParaRPr>
          </a:p>
        </p:txBody>
      </p:sp>
      <p:sp>
        <p:nvSpPr>
          <p:cNvPr id="24588" name="Tijdelijke aanduiding voor voettekst 1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l-NL">
                <a:latin typeface="Calibri" pitchFamily="34" charset="0"/>
              </a:rPr>
              <a:t>Relational Frame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/>
      <p:bldP spid="901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Line 5"/>
          <p:cNvSpPr>
            <a:spLocks noChangeShapeType="1"/>
          </p:cNvSpPr>
          <p:nvPr/>
        </p:nvSpPr>
        <p:spPr bwMode="auto">
          <a:xfrm>
            <a:off x="1200150" y="3952875"/>
            <a:ext cx="0" cy="576263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90121" name="Line 9"/>
          <p:cNvSpPr>
            <a:spLocks noChangeShapeType="1"/>
          </p:cNvSpPr>
          <p:nvPr/>
        </p:nvSpPr>
        <p:spPr bwMode="auto">
          <a:xfrm>
            <a:off x="7612063" y="3860800"/>
            <a:ext cx="0" cy="576263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pic>
        <p:nvPicPr>
          <p:cNvPr id="25604" name="Picture 12" descr="C:\Users\Matthieu\Desktop\698do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7238" y="4724400"/>
            <a:ext cx="218757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5" descr="Licol Supra - cheval, marron/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3" y="2025650"/>
            <a:ext cx="14763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7" descr="Old Television Clip 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5775" y="2019300"/>
            <a:ext cx="1552575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11"/>
          <p:cNvSpPr txBox="1">
            <a:spLocks noChangeArrowheads="1"/>
          </p:cNvSpPr>
          <p:nvPr/>
        </p:nvSpPr>
        <p:spPr bwMode="auto">
          <a:xfrm>
            <a:off x="493713" y="1346200"/>
            <a:ext cx="8316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>
                <a:solidFill>
                  <a:srgbClr val="008000"/>
                </a:solidFill>
                <a:latin typeface="Calibri" pitchFamily="34" charset="0"/>
              </a:rPr>
              <a:t>Kies degene die </a:t>
            </a:r>
            <a:r>
              <a:rPr lang="en-US" sz="2800">
                <a:solidFill>
                  <a:srgbClr val="008000"/>
                </a:solidFill>
                <a:latin typeface="Calibri" pitchFamily="34" charset="0"/>
              </a:rPr>
              <a:t>“</a:t>
            </a:r>
            <a:r>
              <a:rPr lang="fr-FR" sz="2800">
                <a:solidFill>
                  <a:srgbClr val="008000"/>
                </a:solidFill>
                <a:latin typeface="Calibri" pitchFamily="34" charset="0"/>
              </a:rPr>
              <a:t>ZAWOKˮ de duif is</a:t>
            </a:r>
          </a:p>
        </p:txBody>
      </p:sp>
      <p:pic>
        <p:nvPicPr>
          <p:cNvPr id="11" name="Picture 16" descr="http://diamonddiva.mlblogs.com/thumbs_up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88" y="4633913"/>
            <a:ext cx="1074737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http://diamonddiva.mlblogs.com/thumbs_up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0575" y="4773613"/>
            <a:ext cx="9429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ijdelijke aanduiding voor datum 9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D69C39-968D-45A0-9610-FD1C9DFF39F4}" type="datetime1">
              <a:rPr lang="nl-NL">
                <a:latin typeface="Calibri" pitchFamily="34" charset="0"/>
              </a:rPr>
              <a:pPr/>
              <a:t>3-1-2018</a:t>
            </a:fld>
            <a:endParaRPr lang="nl-NL">
              <a:latin typeface="Calibri" pitchFamily="34" charset="0"/>
            </a:endParaRPr>
          </a:p>
        </p:txBody>
      </p:sp>
      <p:sp>
        <p:nvSpPr>
          <p:cNvPr id="25611" name="Tijdelijke aanduiding voor dianummer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32B6A7-AE82-4E8D-9397-1CC88006C0A1}" type="slidenum">
              <a:rPr lang="nl-NL" smtClean="0">
                <a:latin typeface="Calibri" pitchFamily="34" charset="0"/>
              </a:rPr>
              <a:pPr/>
              <a:t>21</a:t>
            </a:fld>
            <a:endParaRPr lang="nl-NL">
              <a:latin typeface="Calibri" pitchFamily="34" charset="0"/>
            </a:endParaRPr>
          </a:p>
        </p:txBody>
      </p:sp>
      <p:sp>
        <p:nvSpPr>
          <p:cNvPr id="25612" name="Tijdelijke aanduiding voor voettekst 1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l-NL">
                <a:latin typeface="Calibri" pitchFamily="34" charset="0"/>
              </a:rPr>
              <a:t>Relational Frame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/>
      <p:bldP spid="901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ＭＳ Ｐゴシック" pitchFamily="-65" charset="-128"/>
              </a:rPr>
              <a:t>Transformatie van stimulusfuncties</a:t>
            </a:r>
          </a:p>
        </p:txBody>
      </p:sp>
      <p:sp>
        <p:nvSpPr>
          <p:cNvPr id="2150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ea typeface="ＭＳ Ｐゴシック" pitchFamily="-65" charset="-128"/>
              </a:rPr>
              <a:t>Als de betekenis of functie van een stimulus veranderd ten gevolge van de relatie die deze stimulus heeft met een andere stimulus</a:t>
            </a:r>
          </a:p>
          <a:p>
            <a:endParaRPr lang="nl-NL" dirty="0">
              <a:ea typeface="ＭＳ Ｐゴシック" pitchFamily="-65" charset="-128"/>
            </a:endParaRPr>
          </a:p>
        </p:txBody>
      </p:sp>
      <p:sp>
        <p:nvSpPr>
          <p:cNvPr id="21508" name="Tijdelijke aanduiding voor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A8B83D-6C74-4B81-92BC-FA2F9D7BDE6D}" type="datetime1">
              <a:rPr lang="nl-NL">
                <a:latin typeface="Calibri" pitchFamily="34" charset="0"/>
              </a:rPr>
              <a:pPr/>
              <a:t>3-1-2018</a:t>
            </a:fld>
            <a:endParaRPr lang="nl-NL">
              <a:latin typeface="Calibri" pitchFamily="34" charset="0"/>
            </a:endParaRPr>
          </a:p>
        </p:txBody>
      </p:sp>
      <p:sp>
        <p:nvSpPr>
          <p:cNvPr id="21509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5F014B-6981-4713-9B53-5D335295BE86}" type="slidenum">
              <a:rPr lang="nl-NL" smtClean="0">
                <a:latin typeface="Calibri" pitchFamily="34" charset="0"/>
              </a:rPr>
              <a:pPr/>
              <a:t>22</a:t>
            </a:fld>
            <a:endParaRPr lang="nl-NL">
              <a:latin typeface="Calibri" pitchFamily="34" charset="0"/>
            </a:endParaRPr>
          </a:p>
        </p:txBody>
      </p:sp>
      <p:sp>
        <p:nvSpPr>
          <p:cNvPr id="21510" name="Tijdelijke aanduiding voor voettekst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l-NL">
                <a:latin typeface="Calibri" pitchFamily="34" charset="0"/>
              </a:rPr>
              <a:t>Relational Frame Theory</a:t>
            </a:r>
          </a:p>
        </p:txBody>
      </p:sp>
      <p:pic>
        <p:nvPicPr>
          <p:cNvPr id="7" name="Afbeelding 6" descr="Mandela als gevange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22" y="3645024"/>
            <a:ext cx="2832155" cy="1890142"/>
          </a:xfrm>
          <a:prstGeom prst="rect">
            <a:avLst/>
          </a:prstGeom>
        </p:spPr>
      </p:pic>
      <p:pic>
        <p:nvPicPr>
          <p:cNvPr id="8" name="Afbeelding 7" descr="mark-rut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380" y="3789040"/>
            <a:ext cx="2148840" cy="1554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 descr="DR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692696"/>
            <a:ext cx="6912768" cy="5046910"/>
          </a:xfr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AFA0F9-6840-4509-B5FA-E9BB0E08C517}" type="datetime1">
              <a:rPr lang="nl-NL" smtClean="0"/>
              <a:pPr>
                <a:defRPr/>
              </a:pPr>
              <a:t>3-1-2018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Relational Frame Theory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2E2B0-08A3-4AC0-88DC-3F672597DB79}" type="slidenum">
              <a:rPr lang="nl-NL" smtClean="0"/>
              <a:pPr>
                <a:defRPr/>
              </a:pPr>
              <a:t>23</a:t>
            </a:fld>
            <a:endParaRPr lang="nl-N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rgbClr val="000000"/>
                </a:solidFill>
                <a:ea typeface="ＭＳ Ｐゴシック" pitchFamily="-65" charset="-128"/>
              </a:rPr>
              <a:t>Stimulusfuncties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nl-NL">
                <a:ea typeface="ＭＳ Ｐゴシック" pitchFamily="-65" charset="-128"/>
              </a:rPr>
              <a:t>Voorbeelden van stimulusfuncties:</a:t>
            </a:r>
          </a:p>
          <a:p>
            <a:r>
              <a:rPr lang="nl-NL">
                <a:ea typeface="ＭＳ Ｐゴシック" pitchFamily="-65" charset="-128"/>
              </a:rPr>
              <a:t>Waarschuwing</a:t>
            </a:r>
          </a:p>
          <a:p>
            <a:r>
              <a:rPr lang="nl-NL">
                <a:ea typeface="ＭＳ Ｐゴシック" pitchFamily="-65" charset="-128"/>
              </a:rPr>
              <a:t>Beloning en straf</a:t>
            </a:r>
          </a:p>
          <a:p>
            <a:r>
              <a:rPr lang="nl-NL">
                <a:ea typeface="ＭＳ Ｐゴシック" pitchFamily="-65" charset="-128"/>
              </a:rPr>
              <a:t>Discriminatieve stimulus</a:t>
            </a:r>
          </a:p>
          <a:p>
            <a:r>
              <a:rPr lang="nl-NL">
                <a:ea typeface="ＭＳ Ｐゴシック" pitchFamily="-65" charset="-128"/>
              </a:rPr>
              <a:t>Betekenis/emotie</a:t>
            </a:r>
          </a:p>
          <a:p>
            <a:pPr algn="ctr">
              <a:buFontTx/>
              <a:buNone/>
            </a:pPr>
            <a:endParaRPr lang="nl-NL">
              <a:ea typeface="ＭＳ Ｐゴシック" pitchFamily="-65" charset="-128"/>
            </a:endParaRPr>
          </a:p>
        </p:txBody>
      </p:sp>
      <p:sp>
        <p:nvSpPr>
          <p:cNvPr id="22532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B3E2D3-8886-460D-B7D7-8777ACCE8737}" type="slidenum">
              <a:rPr lang="nl-NL" smtClean="0">
                <a:latin typeface="Calibri" pitchFamily="34" charset="0"/>
              </a:rPr>
              <a:pPr/>
              <a:t>24</a:t>
            </a:fld>
            <a:endParaRPr lang="nl-NL">
              <a:latin typeface="Calibri" pitchFamily="34" charset="0"/>
            </a:endParaRPr>
          </a:p>
        </p:txBody>
      </p:sp>
      <p:sp>
        <p:nvSpPr>
          <p:cNvPr id="22533" name="Tijdelijke aanduiding voor datum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7B1AC9-45D7-4AFF-8F3C-F2A17B9D55E3}" type="datetime1">
              <a:rPr lang="nl-NL">
                <a:latin typeface="Calibri" pitchFamily="34" charset="0"/>
              </a:rPr>
              <a:pPr/>
              <a:t>3-1-2018</a:t>
            </a:fld>
            <a:endParaRPr lang="nl-NL">
              <a:latin typeface="Calibri" pitchFamily="34" charset="0"/>
            </a:endParaRPr>
          </a:p>
        </p:txBody>
      </p:sp>
      <p:sp>
        <p:nvSpPr>
          <p:cNvPr id="22534" name="Tijdelijke aanduiding voor voettekst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l-NL">
                <a:latin typeface="Calibri" pitchFamily="34" charset="0"/>
              </a:rPr>
              <a:t>Relational Frame Theory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ＭＳ Ｐゴシック" pitchFamily="-65" charset="-128"/>
              </a:rPr>
              <a:t>Arbitraire eigenschappen</a:t>
            </a:r>
          </a:p>
        </p:txBody>
      </p:sp>
      <p:sp>
        <p:nvSpPr>
          <p:cNvPr id="317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ea typeface="ＭＳ Ｐゴシック" pitchFamily="-65" charset="-128"/>
              </a:rPr>
              <a:t>Je </a:t>
            </a:r>
            <a:r>
              <a:rPr lang="fr-FR" dirty="0" err="1">
                <a:ea typeface="ＭＳ Ｐゴシック" pitchFamily="-65" charset="-128"/>
              </a:rPr>
              <a:t>kunt</a:t>
            </a:r>
            <a:r>
              <a:rPr lang="fr-FR" dirty="0">
                <a:ea typeface="ＭＳ Ｐゴシック" pitchFamily="-65" charset="-128"/>
              </a:rPr>
              <a:t> </a:t>
            </a:r>
            <a:r>
              <a:rPr lang="fr-FR" dirty="0" err="1">
                <a:ea typeface="ＭＳ Ｐゴシック" pitchFamily="-65" charset="-128"/>
              </a:rPr>
              <a:t>dingen</a:t>
            </a:r>
            <a:r>
              <a:rPr lang="fr-FR" dirty="0">
                <a:ea typeface="ＭＳ Ｐゴシック" pitchFamily="-65" charset="-128"/>
              </a:rPr>
              <a:t> in </a:t>
            </a:r>
            <a:r>
              <a:rPr lang="fr-FR" dirty="0" err="1">
                <a:ea typeface="ＭＳ Ｐゴシック" pitchFamily="-65" charset="-128"/>
              </a:rPr>
              <a:t>relatie</a:t>
            </a:r>
            <a:r>
              <a:rPr lang="fr-FR" dirty="0">
                <a:ea typeface="ＭＳ Ｐゴシック" pitchFamily="-65" charset="-128"/>
              </a:rPr>
              <a:t> te </a:t>
            </a:r>
            <a:r>
              <a:rPr lang="fr-FR" dirty="0" err="1">
                <a:ea typeface="ＭＳ Ｐゴシック" pitchFamily="-65" charset="-128"/>
              </a:rPr>
              <a:t>brengen</a:t>
            </a:r>
            <a:r>
              <a:rPr lang="fr-FR" dirty="0">
                <a:ea typeface="ＭＳ Ｐゴシック" pitchFamily="-65" charset="-128"/>
              </a:rPr>
              <a:t> </a:t>
            </a:r>
            <a:r>
              <a:rPr lang="fr-FR" dirty="0" err="1">
                <a:ea typeface="ＭＳ Ｐゴシック" pitchFamily="-65" charset="-128"/>
              </a:rPr>
              <a:t>aan</a:t>
            </a:r>
            <a:r>
              <a:rPr lang="fr-FR" dirty="0">
                <a:ea typeface="ＭＳ Ｐゴシック" pitchFamily="-65" charset="-128"/>
              </a:rPr>
              <a:t> de hand van hun </a:t>
            </a:r>
            <a:r>
              <a:rPr lang="fr-FR" dirty="0" err="1">
                <a:ea typeface="ＭＳ Ｐゴシック" pitchFamily="-65" charset="-128"/>
              </a:rPr>
              <a:t>fysieke</a:t>
            </a:r>
            <a:r>
              <a:rPr lang="fr-FR" dirty="0">
                <a:ea typeface="ＭＳ Ｐゴシック" pitchFamily="-65" charset="-128"/>
              </a:rPr>
              <a:t> </a:t>
            </a:r>
            <a:r>
              <a:rPr lang="fr-FR" dirty="0" err="1">
                <a:ea typeface="ＭＳ Ｐゴシック" pitchFamily="-65" charset="-128"/>
              </a:rPr>
              <a:t>eigenschappen</a:t>
            </a:r>
            <a:r>
              <a:rPr lang="fr-FR" dirty="0">
                <a:ea typeface="ＭＳ Ｐゴシック" pitchFamily="-65" charset="-128"/>
              </a:rPr>
              <a:t>: non-</a:t>
            </a:r>
            <a:r>
              <a:rPr lang="fr-FR" dirty="0" err="1">
                <a:ea typeface="ＭＳ Ｐゴシック" pitchFamily="-65" charset="-128"/>
              </a:rPr>
              <a:t>arbitrair</a:t>
            </a:r>
            <a:r>
              <a:rPr lang="fr-FR" dirty="0">
                <a:ea typeface="ＭＳ Ｐゴシック" pitchFamily="-65" charset="-128"/>
              </a:rPr>
              <a:t>, maar </a:t>
            </a:r>
            <a:r>
              <a:rPr lang="fr-FR" dirty="0" err="1">
                <a:ea typeface="ＭＳ Ｐゴシック" pitchFamily="-65" charset="-128"/>
              </a:rPr>
              <a:t>ook</a:t>
            </a:r>
            <a:r>
              <a:rPr lang="fr-FR" dirty="0">
                <a:ea typeface="ＭＳ Ｐゴシック" pitchFamily="-65" charset="-128"/>
              </a:rPr>
              <a:t> op </a:t>
            </a:r>
            <a:r>
              <a:rPr lang="fr-FR" dirty="0" err="1">
                <a:ea typeface="ＭＳ Ｐゴシック" pitchFamily="-65" charset="-128"/>
              </a:rPr>
              <a:t>grond</a:t>
            </a:r>
            <a:r>
              <a:rPr lang="fr-FR" dirty="0">
                <a:ea typeface="ＭＳ Ｐゴシック" pitchFamily="-65" charset="-128"/>
              </a:rPr>
              <a:t> van arbitraire </a:t>
            </a:r>
            <a:r>
              <a:rPr lang="fr-FR" dirty="0" err="1">
                <a:ea typeface="ＭＳ Ｐゴシック" pitchFamily="-65" charset="-128"/>
              </a:rPr>
              <a:t>eigenschappen</a:t>
            </a:r>
            <a:endParaRPr lang="fr-FR" dirty="0">
              <a:ea typeface="ＭＳ Ｐゴシック" pitchFamily="-65" charset="-128"/>
            </a:endParaRPr>
          </a:p>
          <a:p>
            <a:r>
              <a:rPr lang="nl-NL" dirty="0">
                <a:ea typeface="ＭＳ Ｐゴシック" pitchFamily="-65" charset="-128"/>
              </a:rPr>
              <a:t>Arbitrair betekent hier: volgens ‘afspraak’ </a:t>
            </a:r>
            <a:r>
              <a:rPr lang="nl-NL" u="sng" dirty="0">
                <a:ea typeface="ＭＳ Ｐゴシック" pitchFamily="-65" charset="-128"/>
              </a:rPr>
              <a:t>toegekend</a:t>
            </a:r>
            <a:r>
              <a:rPr lang="nl-NL" dirty="0">
                <a:ea typeface="ＭＳ Ｐゴシック" pitchFamily="-65" charset="-128"/>
              </a:rPr>
              <a:t> als eigenschap</a:t>
            </a:r>
          </a:p>
          <a:p>
            <a:r>
              <a:rPr lang="nl-NL" dirty="0" err="1">
                <a:ea typeface="ＭＳ Ｐゴシック" pitchFamily="-65" charset="-128"/>
              </a:rPr>
              <a:t>Churchill</a:t>
            </a:r>
            <a:r>
              <a:rPr lang="nl-NL" dirty="0">
                <a:ea typeface="ＭＳ Ｐゴシック" pitchFamily="-65" charset="-128"/>
              </a:rPr>
              <a:t> was een groot staatsheer (groot is hier symbolisch bedoeld).</a:t>
            </a:r>
          </a:p>
        </p:txBody>
      </p:sp>
      <p:sp>
        <p:nvSpPr>
          <p:cNvPr id="31748" name="Tijdelijke aanduiding voor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3DF5BA-44DC-49FA-8A4E-3B37D6DD214F}" type="datetime1">
              <a:rPr lang="nl-NL">
                <a:latin typeface="Calibri" pitchFamily="34" charset="0"/>
              </a:rPr>
              <a:pPr/>
              <a:t>3-1-2018</a:t>
            </a:fld>
            <a:endParaRPr lang="nl-NL">
              <a:latin typeface="Calibri" pitchFamily="34" charset="0"/>
            </a:endParaRPr>
          </a:p>
        </p:txBody>
      </p:sp>
      <p:sp>
        <p:nvSpPr>
          <p:cNvPr id="31749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934878-200F-4776-9423-2C169B1C9E30}" type="slidenum">
              <a:rPr lang="nl-NL" smtClean="0">
                <a:latin typeface="Calibri" pitchFamily="34" charset="0"/>
              </a:rPr>
              <a:pPr/>
              <a:t>25</a:t>
            </a:fld>
            <a:endParaRPr lang="nl-NL">
              <a:latin typeface="Calibri" pitchFamily="34" charset="0"/>
            </a:endParaRPr>
          </a:p>
        </p:txBody>
      </p:sp>
      <p:sp>
        <p:nvSpPr>
          <p:cNvPr id="31750" name="Tijdelijke aanduiding voor voettekst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l-NL">
                <a:latin typeface="Calibri" pitchFamily="34" charset="0"/>
              </a:rPr>
              <a:t>Relational Frame Theory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ea typeface="ＭＳ Ｐゴシック" pitchFamily="-65" charset="-128"/>
              </a:rPr>
              <a:t>Vele manieren van relaties leggen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060575"/>
            <a:ext cx="8229600" cy="4525963"/>
          </a:xfrm>
        </p:spPr>
        <p:txBody>
          <a:bodyPr/>
          <a:lstStyle/>
          <a:p>
            <a:pPr marL="0" indent="0" eaLnBrk="1" hangingPunct="1"/>
            <a:r>
              <a:rPr lang="nl-NL" sz="2800">
                <a:solidFill>
                  <a:srgbClr val="000000"/>
                </a:solidFill>
                <a:ea typeface="ＭＳ Ｐゴシック" pitchFamily="-65" charset="-128"/>
              </a:rPr>
              <a:t>Vergelijking</a:t>
            </a:r>
            <a:r>
              <a:rPr lang="nl-NL" sz="2800">
                <a:solidFill>
                  <a:srgbClr val="008000"/>
                </a:solidFill>
                <a:ea typeface="ＭＳ Ｐゴシック" pitchFamily="-65" charset="-128"/>
              </a:rPr>
              <a:t> </a:t>
            </a:r>
          </a:p>
          <a:p>
            <a:pPr lvl="1" eaLnBrk="1" hangingPunct="1">
              <a:buFont typeface="Arial" charset="0"/>
              <a:buChar char="•"/>
            </a:pPr>
            <a:r>
              <a:rPr lang="nl-NL">
                <a:ea typeface="ＭＳ Ｐゴシック" pitchFamily="-65" charset="-128"/>
              </a:rPr>
              <a:t>Vb. “Ik voel me </a:t>
            </a:r>
            <a:r>
              <a:rPr lang="nl-NL" b="1">
                <a:solidFill>
                  <a:srgbClr val="008000"/>
                </a:solidFill>
                <a:ea typeface="ＭＳ Ｐゴシック" pitchFamily="-65" charset="-128"/>
              </a:rPr>
              <a:t>beter</a:t>
            </a:r>
            <a:r>
              <a:rPr lang="nl-NL">
                <a:ea typeface="ＭＳ Ｐゴシック" pitchFamily="-65" charset="-128"/>
              </a:rPr>
              <a:t> als ik ontspannen ben </a:t>
            </a:r>
            <a:r>
              <a:rPr lang="nl-NL" b="1">
                <a:solidFill>
                  <a:srgbClr val="008000"/>
                </a:solidFill>
                <a:ea typeface="ＭＳ Ｐゴシック" pitchFamily="-65" charset="-128"/>
              </a:rPr>
              <a:t>dan </a:t>
            </a:r>
            <a:r>
              <a:rPr lang="nl-NL">
                <a:ea typeface="ＭＳ Ｐゴシック" pitchFamily="-65" charset="-128"/>
              </a:rPr>
              <a:t>als ik gestrest ben”</a:t>
            </a:r>
          </a:p>
          <a:p>
            <a:pPr marL="0" indent="0" eaLnBrk="1" hangingPunct="1"/>
            <a:r>
              <a:rPr lang="nl-NL" sz="2800">
                <a:solidFill>
                  <a:srgbClr val="000000"/>
                </a:solidFill>
                <a:ea typeface="ＭＳ Ｐゴシック" pitchFamily="-65" charset="-128"/>
              </a:rPr>
              <a:t>Hiërarchie</a:t>
            </a:r>
          </a:p>
          <a:p>
            <a:pPr lvl="1" eaLnBrk="1" hangingPunct="1">
              <a:buFont typeface="Arial" charset="0"/>
              <a:buChar char="•"/>
            </a:pPr>
            <a:r>
              <a:rPr lang="nl-NL">
                <a:ea typeface="ＭＳ Ｐゴシック" pitchFamily="-65" charset="-128"/>
              </a:rPr>
              <a:t>Vb. “Mijn angst </a:t>
            </a:r>
            <a:r>
              <a:rPr lang="nl-NL" b="1">
                <a:solidFill>
                  <a:srgbClr val="008000"/>
                </a:solidFill>
                <a:ea typeface="ＭＳ Ｐゴシック" pitchFamily="-65" charset="-128"/>
              </a:rPr>
              <a:t>is een van</a:t>
            </a:r>
            <a:r>
              <a:rPr lang="nl-NL">
                <a:ea typeface="ＭＳ Ｐゴシック" pitchFamily="-65" charset="-128"/>
              </a:rPr>
              <a:t> mijn vele zwakheden”</a:t>
            </a:r>
          </a:p>
          <a:p>
            <a:pPr marL="0" indent="0" eaLnBrk="1" hangingPunct="1"/>
            <a:r>
              <a:rPr lang="nl-NL" sz="2800">
                <a:ea typeface="ＭＳ Ｐゴシック" pitchFamily="-65" charset="-128"/>
              </a:rPr>
              <a:t>Conditioneel</a:t>
            </a:r>
          </a:p>
          <a:p>
            <a:pPr lvl="1" eaLnBrk="1" hangingPunct="1">
              <a:buFont typeface="Arial" charset="0"/>
              <a:buChar char="•"/>
            </a:pPr>
            <a:r>
              <a:rPr lang="nl-NL">
                <a:ea typeface="ＭＳ Ｐゴシック" pitchFamily="-65" charset="-128"/>
              </a:rPr>
              <a:t>Vb. “</a:t>
            </a:r>
            <a:r>
              <a:rPr lang="nl-NL" b="1">
                <a:solidFill>
                  <a:srgbClr val="008000"/>
                </a:solidFill>
                <a:ea typeface="ＭＳ Ｐゴシック" pitchFamily="-65" charset="-128"/>
              </a:rPr>
              <a:t>Als</a:t>
            </a:r>
            <a:r>
              <a:rPr lang="nl-NL">
                <a:ea typeface="ＭＳ Ｐゴシック" pitchFamily="-65" charset="-128"/>
              </a:rPr>
              <a:t> ik mijn pijnlijke herinneringen kan vergeten, </a:t>
            </a:r>
            <a:r>
              <a:rPr lang="nl-NL" b="1">
                <a:solidFill>
                  <a:srgbClr val="008000"/>
                </a:solidFill>
                <a:ea typeface="ＭＳ Ｐゴシック" pitchFamily="-65" charset="-128"/>
              </a:rPr>
              <a:t>dan</a:t>
            </a:r>
            <a:r>
              <a:rPr lang="nl-NL">
                <a:ea typeface="ＭＳ Ｐゴシック" pitchFamily="-65" charset="-128"/>
              </a:rPr>
              <a:t>  zal ik gelukkig zijn”</a:t>
            </a:r>
          </a:p>
          <a:p>
            <a:pPr marL="0" indent="0" eaLnBrk="1" hangingPunct="1"/>
            <a:endParaRPr lang="en-US" sz="1600">
              <a:ea typeface="ＭＳ Ｐゴシック" pitchFamily="-65" charset="-128"/>
            </a:endParaRPr>
          </a:p>
        </p:txBody>
      </p:sp>
      <p:sp>
        <p:nvSpPr>
          <p:cNvPr id="32772" name="Tijdelijke aanduiding voor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CE2EEA-FF1E-4D8E-B7F7-5B90624B5197}" type="datetime1">
              <a:rPr lang="nl-NL">
                <a:latin typeface="Calibri" pitchFamily="34" charset="0"/>
              </a:rPr>
              <a:pPr/>
              <a:t>3-1-2018</a:t>
            </a:fld>
            <a:endParaRPr lang="nl-NL">
              <a:latin typeface="Calibri" pitchFamily="34" charset="0"/>
            </a:endParaRPr>
          </a:p>
        </p:txBody>
      </p:sp>
      <p:sp>
        <p:nvSpPr>
          <p:cNvPr id="32773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D2B616-D352-487A-9731-70BE09D6AD9D}" type="slidenum">
              <a:rPr lang="nl-NL" smtClean="0">
                <a:latin typeface="Calibri" pitchFamily="34" charset="0"/>
              </a:rPr>
              <a:pPr/>
              <a:t>26</a:t>
            </a:fld>
            <a:endParaRPr lang="nl-NL">
              <a:latin typeface="Calibri" pitchFamily="34" charset="0"/>
            </a:endParaRPr>
          </a:p>
        </p:txBody>
      </p:sp>
      <p:sp>
        <p:nvSpPr>
          <p:cNvPr id="32774" name="Tijdelijke aanduiding voor voettekst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l-NL">
                <a:latin typeface="Calibri" pitchFamily="34" charset="0"/>
              </a:rPr>
              <a:t>Relational Frame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>
              <a:ea typeface="ＭＳ Ｐゴシック" pitchFamily="-65" charset="-128"/>
            </a:endParaRPr>
          </a:p>
        </p:txBody>
      </p:sp>
      <p:sp>
        <p:nvSpPr>
          <p:cNvPr id="337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itchFamily="-65" charset="-128"/>
              </a:rPr>
              <a:t>Deiktisch (perspectief van de spreker). Bv. Ik, hier, nu. Geen ik zonder jij, geen hier zonder daar, geen nu zonder eerder of later. Het perspectief ik-hier-nu noemen we zelf-als context. Hoe leert een kind wat ‘ik’ is? Je kunt het niet aanwijzen……</a:t>
            </a:r>
          </a:p>
          <a:p>
            <a:endParaRPr lang="nl-NL">
              <a:ea typeface="ＭＳ Ｐゴシック" pitchFamily="-65" charset="-128"/>
            </a:endParaRPr>
          </a:p>
        </p:txBody>
      </p:sp>
      <p:sp>
        <p:nvSpPr>
          <p:cNvPr id="33796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5B30F1-C995-474B-8B82-EE33BC0C65DF}" type="slidenum">
              <a:rPr lang="nl-NL" smtClean="0">
                <a:latin typeface="Calibri" pitchFamily="34" charset="0"/>
              </a:rPr>
              <a:pPr/>
              <a:t>27</a:t>
            </a:fld>
            <a:endParaRPr lang="nl-NL">
              <a:latin typeface="Calibri" pitchFamily="34" charset="0"/>
            </a:endParaRPr>
          </a:p>
        </p:txBody>
      </p:sp>
      <p:sp>
        <p:nvSpPr>
          <p:cNvPr id="33797" name="Tijdelijke aanduiding voor datum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CA28BD-B589-4C0E-8F5A-FC90DDB9F696}" type="datetime1">
              <a:rPr lang="nl-NL">
                <a:latin typeface="Calibri" pitchFamily="34" charset="0"/>
              </a:rPr>
              <a:pPr/>
              <a:t>3-1-2018</a:t>
            </a:fld>
            <a:endParaRPr lang="nl-NL">
              <a:latin typeface="Calibri" pitchFamily="34" charset="0"/>
            </a:endParaRPr>
          </a:p>
        </p:txBody>
      </p:sp>
      <p:sp>
        <p:nvSpPr>
          <p:cNvPr id="33798" name="Tijdelijke aanduiding voor voettekst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l-NL">
                <a:latin typeface="Calibri" pitchFamily="34" charset="0"/>
              </a:rPr>
              <a:t>Relational Frame Theory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Grp="1"/>
          </p:cNvSpPr>
          <p:nvPr>
            <p:ph type="body" idx="4294967295"/>
          </p:nvPr>
        </p:nvSpPr>
        <p:spPr>
          <a:xfrm>
            <a:off x="4859338" y="1557338"/>
            <a:ext cx="4284662" cy="4038600"/>
          </a:xfrm>
        </p:spPr>
        <p:txBody>
          <a:bodyPr/>
          <a:lstStyle/>
          <a:p>
            <a:pPr eaLnBrk="1" hangingPunct="1">
              <a:buClr>
                <a:srgbClr val="000066"/>
              </a:buClr>
              <a:buFont typeface="Wingdings" pitchFamily="2" charset="2"/>
              <a:buNone/>
            </a:pPr>
            <a:r>
              <a:rPr lang="en-US" sz="3000" u="sng">
                <a:ea typeface="ＭＳ Ｐゴシック" pitchFamily="-65" charset="-128"/>
              </a:rPr>
              <a:t>Voorbeelden: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US" sz="1000">
              <a:ea typeface="ＭＳ Ｐゴシック" pitchFamily="-65" charset="-128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sz="3000">
                <a:ea typeface="ＭＳ Ｐゴシック" pitchFamily="-65" charset="-128"/>
              </a:rPr>
              <a:t>Rustig rijden als het regent, 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sz="3000">
                <a:ea typeface="ＭＳ Ｐゴシック" pitchFamily="-65" charset="-128"/>
              </a:rPr>
              <a:t>Van de hete kookplaat afblijven, 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sz="3000">
                <a:ea typeface="ＭＳ Ｐゴシック" pitchFamily="-65" charset="-128"/>
              </a:rPr>
              <a:t>Deadlines halen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395288" y="188913"/>
            <a:ext cx="8382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sz="4400" dirty="0" err="1">
                <a:solidFill>
                  <a:srgbClr val="000000"/>
                </a:solidFill>
                <a:latin typeface="Calibri" pitchFamily="34" charset="0"/>
              </a:rPr>
              <a:t>Positief</a:t>
            </a:r>
            <a:r>
              <a:rPr lang="en-US" sz="440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latin typeface="Calibri" pitchFamily="34" charset="0"/>
              </a:rPr>
              <a:t>taal</a:t>
            </a:r>
            <a:r>
              <a:rPr lang="en-US" sz="4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Calibri" pitchFamily="34" charset="0"/>
              </a:rPr>
              <a:t>kan</a:t>
            </a:r>
            <a:r>
              <a:rPr lang="en-US" sz="4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Calibri" pitchFamily="34" charset="0"/>
              </a:rPr>
              <a:t>leiden</a:t>
            </a:r>
            <a:r>
              <a:rPr lang="en-US" sz="4400" dirty="0">
                <a:solidFill>
                  <a:srgbClr val="000000"/>
                </a:solidFill>
                <a:latin typeface="Calibri" pitchFamily="34" charset="0"/>
              </a:rPr>
              <a:t> tot </a:t>
            </a:r>
            <a:r>
              <a:rPr lang="en-US" sz="4400" dirty="0" err="1">
                <a:solidFill>
                  <a:srgbClr val="000000"/>
                </a:solidFill>
                <a:latin typeface="Calibri" pitchFamily="34" charset="0"/>
              </a:rPr>
              <a:t>effectieve</a:t>
            </a:r>
            <a:r>
              <a:rPr lang="en-US" sz="4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Calibri" pitchFamily="34" charset="0"/>
              </a:rPr>
              <a:t>vermijding</a:t>
            </a:r>
            <a:endParaRPr lang="en-US" sz="44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4820" name="Picture 7" descr="zoo+warning+sign+fing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916113"/>
            <a:ext cx="4386262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0" y="5661025"/>
            <a:ext cx="88931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3200" b="1"/>
              <a:t>Geen noodzaak om gevolgen direct te ervaren</a:t>
            </a:r>
            <a:endParaRPr lang="fr-FR" sz="3200" b="1"/>
          </a:p>
        </p:txBody>
      </p:sp>
      <p:sp>
        <p:nvSpPr>
          <p:cNvPr id="34822" name="Tijdelijke aanduiding voor datum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7828C6-11FD-4FA9-99A3-CD18154A42AC}" type="datetime1">
              <a:rPr lang="nl-NL">
                <a:latin typeface="Calibri" pitchFamily="34" charset="0"/>
              </a:rPr>
              <a:pPr/>
              <a:t>3-1-2018</a:t>
            </a:fld>
            <a:endParaRPr lang="nl-NL">
              <a:latin typeface="Calibri" pitchFamily="34" charset="0"/>
            </a:endParaRPr>
          </a:p>
        </p:txBody>
      </p:sp>
      <p:sp>
        <p:nvSpPr>
          <p:cNvPr id="34823" name="Tijdelijke aanduiding voor dianumm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9620C6-D92D-490D-B545-43086328AF8A}" type="slidenum">
              <a:rPr lang="nl-NL" smtClean="0">
                <a:latin typeface="Calibri" pitchFamily="34" charset="0"/>
              </a:rPr>
              <a:pPr/>
              <a:t>28</a:t>
            </a:fld>
            <a:endParaRPr lang="nl-NL">
              <a:latin typeface="Calibri" pitchFamily="34" charset="0"/>
            </a:endParaRPr>
          </a:p>
        </p:txBody>
      </p:sp>
      <p:sp>
        <p:nvSpPr>
          <p:cNvPr id="34824" name="Tijdelijke aanduiding voor voettekst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l-NL">
                <a:latin typeface="Calibri" pitchFamily="34" charset="0"/>
              </a:rPr>
              <a:t>Relational Frame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96300" cy="1079500"/>
          </a:xfrm>
        </p:spPr>
        <p:txBody>
          <a:bodyPr/>
          <a:lstStyle/>
          <a:p>
            <a:pPr eaLnBrk="1" hangingPunct="1"/>
            <a:r>
              <a:rPr lang="fr-FR" sz="2800">
                <a:ea typeface="ＭＳ Ｐゴシック" pitchFamily="-65" charset="-128"/>
              </a:rPr>
              <a:t>Reageren op gedachten alsof ze de gebeurtenissen zijn waar ze naar verwijzen. </a:t>
            </a:r>
          </a:p>
          <a:p>
            <a:pPr eaLnBrk="1" hangingPunct="1"/>
            <a:endParaRPr lang="fr-FR" sz="2800">
              <a:ea typeface="ＭＳ Ｐゴシック" pitchFamily="-65" charset="-128"/>
            </a:endParaRPr>
          </a:p>
        </p:txBody>
      </p:sp>
      <p:pic>
        <p:nvPicPr>
          <p:cNvPr id="313372" name="Picture 28" descr="media--image-121446-article-ajust_6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429000"/>
            <a:ext cx="3192462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350" name="Picture 6" descr="stresswom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4005263"/>
            <a:ext cx="176847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 descr="ro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6425" y="3108325"/>
            <a:ext cx="4024313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643438" y="2192338"/>
            <a:ext cx="45005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>
                <a:solidFill>
                  <a:schemeClr val="accent2"/>
                </a:solidFill>
                <a:latin typeface="Calibri" pitchFamily="34" charset="0"/>
              </a:rPr>
              <a:t>Klassieke conditionering &amp; generalisatie</a:t>
            </a:r>
          </a:p>
        </p:txBody>
      </p:sp>
      <p:pic>
        <p:nvPicPr>
          <p:cNvPr id="313370" name="Picture 26" descr="voitures-americaines-decouvrez-des-modeles-d-exception-id85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3789363"/>
            <a:ext cx="2476500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4787900" y="3287713"/>
            <a:ext cx="3455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>
                <a:solidFill>
                  <a:srgbClr val="FF0000"/>
                </a:solidFill>
                <a:latin typeface="Calibri" pitchFamily="34" charset="0"/>
              </a:rPr>
              <a:t>Relationeel leren</a:t>
            </a:r>
          </a:p>
        </p:txBody>
      </p:sp>
      <p:sp>
        <p:nvSpPr>
          <p:cNvPr id="35849" name="Text Box 13"/>
          <p:cNvSpPr txBox="1">
            <a:spLocks noChangeArrowheads="1"/>
          </p:cNvSpPr>
          <p:nvPr/>
        </p:nvSpPr>
        <p:spPr bwMode="auto">
          <a:xfrm>
            <a:off x="250825" y="461963"/>
            <a:ext cx="849788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fr-FR" sz="5400">
                <a:solidFill>
                  <a:srgbClr val="000000"/>
                </a:solidFill>
                <a:latin typeface="Calibri" pitchFamily="34" charset="0"/>
              </a:rPr>
              <a:t>Problematisch: fusie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684213" y="3684588"/>
            <a:ext cx="3808412" cy="1976437"/>
          </a:xfrm>
          <a:prstGeom prst="cloudCallout">
            <a:avLst>
              <a:gd name="adj1" fmla="val 87194"/>
              <a:gd name="adj2" fmla="val -5973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81013" y="4149725"/>
            <a:ext cx="403066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Calibri" pitchFamily="34" charset="0"/>
              </a:rPr>
              <a:t>CRASH</a:t>
            </a:r>
          </a:p>
        </p:txBody>
      </p:sp>
      <p:sp>
        <p:nvSpPr>
          <p:cNvPr id="35852" name="Tijdelijke aanduiding voor datum 1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334669-DFCD-42AE-A238-7BC07FFC2103}" type="datetime1">
              <a:rPr lang="nl-NL">
                <a:latin typeface="Calibri" pitchFamily="34" charset="0"/>
              </a:rPr>
              <a:pPr/>
              <a:t>3-1-2018</a:t>
            </a:fld>
            <a:endParaRPr lang="nl-NL">
              <a:latin typeface="Calibri" pitchFamily="34" charset="0"/>
            </a:endParaRPr>
          </a:p>
        </p:txBody>
      </p:sp>
      <p:sp>
        <p:nvSpPr>
          <p:cNvPr id="35853" name="Tijdelijke aanduiding voor dianummer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271B25-BEFD-46A1-90E7-EF115B104357}" type="slidenum">
              <a:rPr lang="nl-NL" smtClean="0">
                <a:latin typeface="Calibri" pitchFamily="34" charset="0"/>
              </a:rPr>
              <a:pPr/>
              <a:t>29</a:t>
            </a:fld>
            <a:endParaRPr lang="nl-NL">
              <a:latin typeface="Calibri" pitchFamily="34" charset="0"/>
            </a:endParaRPr>
          </a:p>
        </p:txBody>
      </p:sp>
      <p:sp>
        <p:nvSpPr>
          <p:cNvPr id="35854" name="Tijdelijke aanduiding voor voettekst 1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l-NL">
                <a:latin typeface="Calibri" pitchFamily="34" charset="0"/>
              </a:rPr>
              <a:t>Relational Frame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/>
      <p:bldP spid="51210" grpId="0"/>
      <p:bldP spid="4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>
                <a:ea typeface="ＭＳ Ｐゴシック" pitchFamily="-65" charset="-128"/>
              </a:rPr>
              <a:t>Wat is de overeenkomst tussen</a:t>
            </a:r>
          </a:p>
        </p:txBody>
      </p:sp>
      <p:pic>
        <p:nvPicPr>
          <p:cNvPr id="5123" name="Afbeelding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29511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Afbeelding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4988" y="2590800"/>
            <a:ext cx="3071812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ijdelijke aanduiding voor inhoud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>
              <a:ea typeface="ＭＳ Ｐゴシック" pitchFamily="-65" charset="-128"/>
            </a:endParaRPr>
          </a:p>
          <a:p>
            <a:pPr eaLnBrk="1" hangingPunct="1"/>
            <a:endParaRPr lang="nl-NL">
              <a:ea typeface="ＭＳ Ｐゴシック" pitchFamily="-65" charset="-128"/>
            </a:endParaRPr>
          </a:p>
          <a:p>
            <a:pPr eaLnBrk="1" hangingPunct="1"/>
            <a:endParaRPr lang="nl-NL">
              <a:ea typeface="ＭＳ Ｐゴシック" pitchFamily="-65" charset="-128"/>
            </a:endParaRPr>
          </a:p>
          <a:p>
            <a:pPr eaLnBrk="1" hangingPunct="1"/>
            <a:endParaRPr lang="nl-NL">
              <a:ea typeface="ＭＳ Ｐゴシック" pitchFamily="-65" charset="-128"/>
            </a:endParaRPr>
          </a:p>
          <a:p>
            <a:pPr eaLnBrk="1" hangingPunct="1"/>
            <a:endParaRPr lang="nl-NL">
              <a:ea typeface="ＭＳ Ｐゴシック" pitchFamily="-65" charset="-128"/>
            </a:endParaRPr>
          </a:p>
          <a:p>
            <a:pPr eaLnBrk="1" hangingPunct="1"/>
            <a:endParaRPr lang="nl-NL">
              <a:ea typeface="ＭＳ Ｐゴシック" pitchFamily="-65" charset="-128"/>
            </a:endParaRPr>
          </a:p>
          <a:p>
            <a:pPr eaLnBrk="1" hangingPunct="1"/>
            <a:endParaRPr lang="nl-NL">
              <a:ea typeface="ＭＳ Ｐゴシック" pitchFamily="-65" charset="-128"/>
            </a:endParaRPr>
          </a:p>
          <a:p>
            <a:pPr eaLnBrk="1" hangingPunct="1"/>
            <a:r>
              <a:rPr lang="nl-NL">
                <a:ea typeface="ＭＳ Ｐゴシック" pitchFamily="-65" charset="-128"/>
              </a:rPr>
              <a:t>?</a:t>
            </a:r>
          </a:p>
        </p:txBody>
      </p:sp>
      <p:sp>
        <p:nvSpPr>
          <p:cNvPr id="12" name="Kader 11"/>
          <p:cNvSpPr>
            <a:spLocks/>
          </p:cNvSpPr>
          <p:nvPr/>
        </p:nvSpPr>
        <p:spPr bwMode="auto">
          <a:xfrm>
            <a:off x="685800" y="3048000"/>
            <a:ext cx="1676400" cy="2290763"/>
          </a:xfrm>
          <a:custGeom>
            <a:avLst/>
            <a:gdLst>
              <a:gd name="T0" fmla="*/ 838200 w 1676400"/>
              <a:gd name="T1" fmla="*/ 0 h 2290763"/>
              <a:gd name="T2" fmla="*/ 0 w 1676400"/>
              <a:gd name="T3" fmla="*/ 1145382 h 2290763"/>
              <a:gd name="T4" fmla="*/ 838200 w 1676400"/>
              <a:gd name="T5" fmla="*/ 2290763 h 2290763"/>
              <a:gd name="T6" fmla="*/ 1676400 w 1676400"/>
              <a:gd name="T7" fmla="*/ 1145382 h 2290763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09550 w 1676400"/>
              <a:gd name="T13" fmla="*/ 209550 h 2290763"/>
              <a:gd name="T14" fmla="*/ 1466850 w 1676400"/>
              <a:gd name="T15" fmla="*/ 2081213 h 22907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76400" h="2290763">
                <a:moveTo>
                  <a:pt x="0" y="0"/>
                </a:moveTo>
                <a:lnTo>
                  <a:pt x="1676400" y="0"/>
                </a:lnTo>
                <a:lnTo>
                  <a:pt x="1676400" y="2290763"/>
                </a:lnTo>
                <a:lnTo>
                  <a:pt x="0" y="2290763"/>
                </a:lnTo>
                <a:close/>
                <a:moveTo>
                  <a:pt x="209550" y="209550"/>
                </a:moveTo>
                <a:lnTo>
                  <a:pt x="209550" y="2081213"/>
                </a:lnTo>
                <a:lnTo>
                  <a:pt x="1466850" y="2081213"/>
                </a:lnTo>
                <a:lnTo>
                  <a:pt x="1466850" y="209550"/>
                </a:lnTo>
                <a:close/>
              </a:path>
            </a:pathLst>
          </a:cu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nl-NL"/>
          </a:p>
        </p:txBody>
      </p:sp>
      <p:sp>
        <p:nvSpPr>
          <p:cNvPr id="5127" name="Tijdelijke aanduiding voor datum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C806AA-F9FB-46C1-9533-DA515CADC0A4}" type="datetime1">
              <a:rPr lang="nl-NL">
                <a:latin typeface="Calibri" pitchFamily="34" charset="0"/>
              </a:rPr>
              <a:pPr/>
              <a:t>3-1-2018</a:t>
            </a:fld>
            <a:endParaRPr lang="nl-NL">
              <a:latin typeface="Calibri" pitchFamily="34" charset="0"/>
            </a:endParaRPr>
          </a:p>
        </p:txBody>
      </p:sp>
      <p:sp>
        <p:nvSpPr>
          <p:cNvPr id="5128" name="Tijdelijke aanduiding voor dianumm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3B44F4-E737-47D4-B76A-48924CD33022}" type="slidenum">
              <a:rPr lang="nl-NL" smtClean="0">
                <a:latin typeface="Calibri" pitchFamily="34" charset="0"/>
              </a:rPr>
              <a:pPr/>
              <a:t>3</a:t>
            </a:fld>
            <a:endParaRPr lang="nl-NL">
              <a:latin typeface="Calibri" pitchFamily="34" charset="0"/>
            </a:endParaRPr>
          </a:p>
        </p:txBody>
      </p:sp>
      <p:sp>
        <p:nvSpPr>
          <p:cNvPr id="5129" name="Tijdelijke aanduiding voor voettekst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l-NL">
                <a:latin typeface="Calibri" pitchFamily="34" charset="0"/>
              </a:rPr>
              <a:t>Relational Frame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3"/>
          <p:cNvSpPr txBox="1">
            <a:spLocks noChangeArrowheads="1"/>
          </p:cNvSpPr>
          <p:nvPr/>
        </p:nvSpPr>
        <p:spPr bwMode="auto">
          <a:xfrm>
            <a:off x="250825" y="188913"/>
            <a:ext cx="8497888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3600" b="1">
                <a:solidFill>
                  <a:srgbClr val="990000"/>
                </a:solidFill>
              </a:rPr>
              <a:t>Als een gebeurtenis getransformeerd wordt, kan een heel relationeel netwerk getransformeerd worden.</a:t>
            </a:r>
          </a:p>
        </p:txBody>
      </p:sp>
      <p:pic>
        <p:nvPicPr>
          <p:cNvPr id="41987" name="Picture 17" descr="bone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773238"/>
            <a:ext cx="381317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33450" y="5732463"/>
            <a:ext cx="7848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/>
              <a:t>Uitbreiding van vermijding…</a:t>
            </a:r>
          </a:p>
        </p:txBody>
      </p:sp>
      <p:sp>
        <p:nvSpPr>
          <p:cNvPr id="41989" name="Tijdelijke aanduiding voor datum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6534DD-3A23-4E80-B35C-1E5A1C928374}" type="datetime1">
              <a:rPr lang="nl-NL">
                <a:latin typeface="Calibri" pitchFamily="34" charset="0"/>
              </a:rPr>
              <a:pPr/>
              <a:t>3-1-2018</a:t>
            </a:fld>
            <a:endParaRPr lang="nl-NL">
              <a:latin typeface="Calibri" pitchFamily="34" charset="0"/>
            </a:endParaRPr>
          </a:p>
        </p:txBody>
      </p:sp>
      <p:sp>
        <p:nvSpPr>
          <p:cNvPr id="41990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6C9C99-0115-443E-B5F2-3A306AAA272F}" type="slidenum">
              <a:rPr lang="nl-NL" smtClean="0">
                <a:latin typeface="Calibri" pitchFamily="34" charset="0"/>
              </a:rPr>
              <a:pPr/>
              <a:t>30</a:t>
            </a:fld>
            <a:endParaRPr lang="nl-NL">
              <a:latin typeface="Calibri" pitchFamily="34" charset="0"/>
            </a:endParaRPr>
          </a:p>
        </p:txBody>
      </p:sp>
      <p:sp>
        <p:nvSpPr>
          <p:cNvPr id="41991" name="Tijdelijke aanduiding voor voettekst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l-NL">
                <a:latin typeface="Calibri" pitchFamily="34" charset="0"/>
              </a:rPr>
              <a:t>Relational Frame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Muggen verspreiden het </a:t>
            </a:r>
            <a:r>
              <a:rPr lang="nl-NL" dirty="0" err="1"/>
              <a:t>Zika</a:t>
            </a:r>
            <a:r>
              <a:rPr lang="nl-NL" dirty="0"/>
              <a:t> virus.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AFA0F9-6840-4509-B5FA-E9BB0E08C517}" type="datetime1">
              <a:rPr lang="nl-NL" smtClean="0"/>
              <a:pPr>
                <a:defRPr/>
              </a:pPr>
              <a:t>3-1-2018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Relational Frame Theory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2E2B0-08A3-4AC0-88DC-3F672597DB79}" type="slidenum">
              <a:rPr lang="nl-NL" smtClean="0"/>
              <a:pPr>
                <a:defRPr/>
              </a:pPr>
              <a:t>31</a:t>
            </a:fld>
            <a:endParaRPr lang="nl-NL" dirty="0"/>
          </a:p>
        </p:txBody>
      </p:sp>
      <p:pic>
        <p:nvPicPr>
          <p:cNvPr id="11" name="Tijdelijke aanduiding voor inhoud 10" descr="Mu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9072" y="2253837"/>
            <a:ext cx="5705856" cy="3218688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533400"/>
            <a:ext cx="8964613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63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4400" b="1">
                <a:solidFill>
                  <a:srgbClr val="C00000"/>
                </a:solidFill>
                <a:latin typeface="Calibri" pitchFamily="34" charset="0"/>
              </a:rPr>
              <a:t>Als ik een emotie/gedachte wil kwijtraken, </a:t>
            </a:r>
          </a:p>
          <a:p>
            <a:pPr marL="342900" indent="63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4400" b="1">
                <a:solidFill>
                  <a:srgbClr val="C00000"/>
                </a:solidFill>
                <a:latin typeface="Calibri" pitchFamily="34" charset="0"/>
              </a:rPr>
              <a:t>moet ik alles kwijtraken dat eraan doet denken! </a:t>
            </a:r>
          </a:p>
        </p:txBody>
      </p:sp>
      <p:pic>
        <p:nvPicPr>
          <p:cNvPr id="43011" name="Picture 3" descr="homer_tris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4673600"/>
            <a:ext cx="1763713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AutoShape 4"/>
          <p:cNvSpPr>
            <a:spLocks noChangeArrowheads="1"/>
          </p:cNvSpPr>
          <p:nvPr/>
        </p:nvSpPr>
        <p:spPr bwMode="auto">
          <a:xfrm rot="242258" flipH="1">
            <a:off x="741363" y="4730750"/>
            <a:ext cx="2022475" cy="1438275"/>
          </a:xfrm>
          <a:prstGeom prst="cloudCallout">
            <a:avLst>
              <a:gd name="adj1" fmla="val -106648"/>
              <a:gd name="adj2" fmla="val 324"/>
            </a:avLst>
          </a:prstGeom>
          <a:solidFill>
            <a:schemeClr val="bg1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pic>
        <p:nvPicPr>
          <p:cNvPr id="43013" name="Picture 5" descr="WW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953000"/>
            <a:ext cx="105886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1066800" y="4800600"/>
            <a:ext cx="1490663" cy="10636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1066800" y="5029200"/>
            <a:ext cx="1371600" cy="8350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 rot="242258" flipH="1">
            <a:off x="6992938" y="4575175"/>
            <a:ext cx="2133600" cy="1514475"/>
          </a:xfrm>
          <a:prstGeom prst="cloudCallout">
            <a:avLst>
              <a:gd name="adj1" fmla="val 120792"/>
              <a:gd name="adj2" fmla="val -12074"/>
            </a:avLst>
          </a:prstGeom>
          <a:solidFill>
            <a:schemeClr val="bg1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7391400" y="5029200"/>
            <a:ext cx="1439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9900"/>
                </a:solidFill>
              </a:rPr>
              <a:t>werk</a:t>
            </a:r>
          </a:p>
        </p:txBody>
      </p:sp>
      <p:sp>
        <p:nvSpPr>
          <p:cNvPr id="43018" name="AutoShape 10"/>
          <p:cNvSpPr>
            <a:spLocks noChangeArrowheads="1"/>
          </p:cNvSpPr>
          <p:nvPr/>
        </p:nvSpPr>
        <p:spPr bwMode="auto">
          <a:xfrm rot="242258" flipH="1">
            <a:off x="2187575" y="3354388"/>
            <a:ext cx="2174875" cy="1362075"/>
          </a:xfrm>
          <a:prstGeom prst="cloudCallout">
            <a:avLst>
              <a:gd name="adj1" fmla="val -44745"/>
              <a:gd name="adj2" fmla="val 65773"/>
            </a:avLst>
          </a:prstGeom>
          <a:solidFill>
            <a:schemeClr val="bg1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2438400" y="373380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Collega x</a:t>
            </a:r>
          </a:p>
        </p:txBody>
      </p:sp>
      <p:sp>
        <p:nvSpPr>
          <p:cNvPr id="43020" name="AutoShape 12"/>
          <p:cNvSpPr>
            <a:spLocks noChangeArrowheads="1"/>
          </p:cNvSpPr>
          <p:nvPr/>
        </p:nvSpPr>
        <p:spPr bwMode="auto">
          <a:xfrm rot="242258" flipH="1">
            <a:off x="5610225" y="2974975"/>
            <a:ext cx="2366963" cy="1138238"/>
          </a:xfrm>
          <a:prstGeom prst="cloudCallout">
            <a:avLst>
              <a:gd name="adj1" fmla="val 65727"/>
              <a:gd name="adj2" fmla="val 90417"/>
            </a:avLst>
          </a:prstGeom>
          <a:solidFill>
            <a:schemeClr val="bg1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5867400" y="3276600"/>
            <a:ext cx="2097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9900"/>
                </a:solidFill>
              </a:rPr>
              <a:t>Opmerking </a:t>
            </a:r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V="1">
            <a:off x="2590800" y="3657600"/>
            <a:ext cx="1447800" cy="6826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2286000" y="3733800"/>
            <a:ext cx="1800225" cy="6064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5715000" y="3200400"/>
            <a:ext cx="1947863" cy="6064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V="1">
            <a:off x="5867400" y="3200400"/>
            <a:ext cx="1828800" cy="53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 flipV="1">
            <a:off x="7391400" y="4876800"/>
            <a:ext cx="1371600" cy="762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3027" name="Line 19"/>
          <p:cNvSpPr>
            <a:spLocks noChangeShapeType="1"/>
          </p:cNvSpPr>
          <p:nvPr/>
        </p:nvSpPr>
        <p:spPr bwMode="auto">
          <a:xfrm>
            <a:off x="7162800" y="4724400"/>
            <a:ext cx="1492250" cy="106838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3028" name="Tijdelijke aanduiding voor datum 19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800F32-6A0A-4027-9A56-8134A5EB79AB}" type="datetime1">
              <a:rPr lang="nl-NL">
                <a:latin typeface="Calibri" pitchFamily="34" charset="0"/>
              </a:rPr>
              <a:pPr/>
              <a:t>3-1-2018</a:t>
            </a:fld>
            <a:endParaRPr lang="nl-NL">
              <a:latin typeface="Calibri" pitchFamily="34" charset="0"/>
            </a:endParaRPr>
          </a:p>
        </p:txBody>
      </p:sp>
      <p:sp>
        <p:nvSpPr>
          <p:cNvPr id="43029" name="Tijdelijke aanduiding voor dianummer 2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1A5E7E-8A0D-4CE2-B4E8-982AA9ACD5F9}" type="slidenum">
              <a:rPr lang="nl-NL" smtClean="0">
                <a:latin typeface="Calibri" pitchFamily="34" charset="0"/>
              </a:rPr>
              <a:pPr/>
              <a:t>32</a:t>
            </a:fld>
            <a:endParaRPr lang="nl-NL">
              <a:latin typeface="Calibri" pitchFamily="34" charset="0"/>
            </a:endParaRPr>
          </a:p>
        </p:txBody>
      </p:sp>
      <p:sp>
        <p:nvSpPr>
          <p:cNvPr id="43030" name="Tijdelijke aanduiding voor voettekst 2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l-NL">
                <a:latin typeface="Calibri" pitchFamily="34" charset="0"/>
              </a:rPr>
              <a:t>Relational Frame Theory</a:t>
            </a: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052513"/>
            <a:ext cx="3598863" cy="3240087"/>
            <a:chOff x="567" y="1071"/>
            <a:chExt cx="1723" cy="1316"/>
          </a:xfrm>
        </p:grpSpPr>
        <p:pic>
          <p:nvPicPr>
            <p:cNvPr id="45070" name="Picture 3" descr="capture-junior-etrangl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29" y="1071"/>
              <a:ext cx="1180" cy="1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71" name="AutoShape 4"/>
            <p:cNvSpPr>
              <a:spLocks noChangeArrowheads="1"/>
            </p:cNvSpPr>
            <p:nvPr/>
          </p:nvSpPr>
          <p:spPr bwMode="auto">
            <a:xfrm>
              <a:off x="567" y="1162"/>
              <a:ext cx="1723" cy="1225"/>
            </a:xfrm>
            <a:prstGeom prst="cloudCallout">
              <a:avLst>
                <a:gd name="adj1" fmla="val 45181"/>
                <a:gd name="adj2" fmla="val 7595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</p:grpSp>
      <p:pic>
        <p:nvPicPr>
          <p:cNvPr id="123909" name="Picture 5" descr="hotel-lavandou--cavalie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1412875"/>
            <a:ext cx="3333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0" name="Line 6"/>
          <p:cNvSpPr>
            <a:spLocks noChangeShapeType="1"/>
          </p:cNvSpPr>
          <p:nvPr/>
        </p:nvSpPr>
        <p:spPr bwMode="auto">
          <a:xfrm>
            <a:off x="3419475" y="1916113"/>
            <a:ext cx="1584325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23911" name="Line 7"/>
          <p:cNvSpPr>
            <a:spLocks noChangeShapeType="1"/>
          </p:cNvSpPr>
          <p:nvPr/>
        </p:nvSpPr>
        <p:spPr bwMode="auto">
          <a:xfrm>
            <a:off x="3492500" y="2349500"/>
            <a:ext cx="1584325" cy="0"/>
          </a:xfrm>
          <a:prstGeom prst="line">
            <a:avLst/>
          </a:prstGeom>
          <a:noFill/>
          <a:ln w="88900">
            <a:solidFill>
              <a:srgbClr val="CC0000"/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3912" name="Line 8"/>
          <p:cNvSpPr>
            <a:spLocks noChangeShapeType="1"/>
          </p:cNvSpPr>
          <p:nvPr/>
        </p:nvSpPr>
        <p:spPr bwMode="auto">
          <a:xfrm>
            <a:off x="6661150" y="4437063"/>
            <a:ext cx="0" cy="122555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23913" name="Line 9"/>
          <p:cNvSpPr>
            <a:spLocks noChangeShapeType="1"/>
          </p:cNvSpPr>
          <p:nvPr/>
        </p:nvSpPr>
        <p:spPr bwMode="auto">
          <a:xfrm>
            <a:off x="7092950" y="4437063"/>
            <a:ext cx="0" cy="122555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3914" name="Line 10"/>
          <p:cNvSpPr>
            <a:spLocks noChangeShapeType="1"/>
          </p:cNvSpPr>
          <p:nvPr/>
        </p:nvSpPr>
        <p:spPr bwMode="auto">
          <a:xfrm>
            <a:off x="2339975" y="3860800"/>
            <a:ext cx="2376488" cy="2232025"/>
          </a:xfrm>
          <a:prstGeom prst="line">
            <a:avLst/>
          </a:prstGeom>
          <a:noFill/>
          <a:ln w="88900">
            <a:solidFill>
              <a:srgbClr val="CC0000"/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5219700" y="5949950"/>
            <a:ext cx="3159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Strand, zon, zee…</a:t>
            </a:r>
          </a:p>
        </p:txBody>
      </p:sp>
      <p:sp>
        <p:nvSpPr>
          <p:cNvPr id="45066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r-FR" sz="3600" b="1" u="sng">
                <a:solidFill>
                  <a:srgbClr val="C00000"/>
                </a:solidFill>
                <a:ea typeface="ＭＳ Ｐゴシック" pitchFamily="-65" charset="-128"/>
              </a:rPr>
              <a:t>Probeer je jezelf af te leiden?</a:t>
            </a:r>
          </a:p>
        </p:txBody>
      </p:sp>
      <p:sp>
        <p:nvSpPr>
          <p:cNvPr id="45067" name="Tijdelijke aanduiding voor datum 1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BFDF2C-75AF-4B7D-9FAB-ABB35A1AE584}" type="datetime1">
              <a:rPr lang="nl-NL">
                <a:latin typeface="Calibri" pitchFamily="34" charset="0"/>
              </a:rPr>
              <a:pPr/>
              <a:t>3-1-2018</a:t>
            </a:fld>
            <a:endParaRPr lang="nl-NL">
              <a:latin typeface="Calibri" pitchFamily="34" charset="0"/>
            </a:endParaRPr>
          </a:p>
        </p:txBody>
      </p:sp>
      <p:sp>
        <p:nvSpPr>
          <p:cNvPr id="45068" name="Tijdelijke aanduiding voor dianummer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1D2222-4DF6-45D6-A0EE-79E18C4E5A13}" type="slidenum">
              <a:rPr lang="nl-NL" smtClean="0">
                <a:latin typeface="Calibri" pitchFamily="34" charset="0"/>
              </a:rPr>
              <a:pPr/>
              <a:t>33</a:t>
            </a:fld>
            <a:endParaRPr lang="nl-NL">
              <a:latin typeface="Calibri" pitchFamily="34" charset="0"/>
            </a:endParaRPr>
          </a:p>
        </p:txBody>
      </p:sp>
      <p:sp>
        <p:nvSpPr>
          <p:cNvPr id="45069" name="Tijdelijke aanduiding voor voettekst 1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l-NL">
                <a:latin typeface="Calibri" pitchFamily="34" charset="0"/>
              </a:rPr>
              <a:t>Relational Frame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0" grpId="0" animBg="1"/>
      <p:bldP spid="123911" grpId="0" animBg="1"/>
      <p:bldP spid="123912" grpId="0" animBg="1"/>
      <p:bldP spid="123913" grpId="0" animBg="1"/>
      <p:bldP spid="123914" grpId="0" animBg="1"/>
      <p:bldP spid="1239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ＭＳ Ｐゴシック" pitchFamily="-65" charset="-128"/>
              </a:rPr>
              <a:t>Nadelen van relaties leggen</a:t>
            </a:r>
          </a:p>
        </p:txBody>
      </p:sp>
      <p:sp>
        <p:nvSpPr>
          <p:cNvPr id="4813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>
                <a:ea typeface="ＭＳ Ｐゴシック" pitchFamily="-65" charset="-128"/>
              </a:rPr>
              <a:t>Onderzoek wijst uit dat </a:t>
            </a:r>
            <a:r>
              <a:rPr lang="nl-NL" dirty="0" err="1">
                <a:ea typeface="ＭＳ Ｐゴシック" pitchFamily="-65" charset="-128"/>
              </a:rPr>
              <a:t>regelgeleid</a:t>
            </a:r>
            <a:r>
              <a:rPr lang="nl-NL" dirty="0">
                <a:ea typeface="ＭＳ Ｐゴシック" pitchFamily="-65" charset="-128"/>
              </a:rPr>
              <a:t> gedrag onze gevoeligheid voor leren door directe contingenties vermindert.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ea typeface="ＭＳ Ｐゴシック" pitchFamily="-65" charset="-128"/>
              </a:rPr>
              <a:t>Psychologische pijn neemt toe door het leggen van relaties: oppositie (</a:t>
            </a:r>
            <a:r>
              <a:rPr lang="nl-NL" dirty="0" err="1">
                <a:ea typeface="ＭＳ Ｐゴシック" pitchFamily="-65" charset="-128"/>
              </a:rPr>
              <a:t>veilig-onveilig</a:t>
            </a:r>
            <a:r>
              <a:rPr lang="nl-NL" dirty="0">
                <a:ea typeface="ＭＳ Ｐゴシック" pitchFamily="-65" charset="-128"/>
              </a:rPr>
              <a:t>; </a:t>
            </a:r>
            <a:r>
              <a:rPr lang="nl-NL" dirty="0" err="1">
                <a:ea typeface="ＭＳ Ｐゴシック" pitchFamily="-65" charset="-128"/>
              </a:rPr>
              <a:t>bezit-verlies</a:t>
            </a:r>
            <a:r>
              <a:rPr lang="nl-NL" dirty="0">
                <a:ea typeface="ＭＳ Ｐゴシック" pitchFamily="-65" charset="-128"/>
              </a:rPr>
              <a:t>, </a:t>
            </a:r>
            <a:r>
              <a:rPr lang="nl-NL" dirty="0" err="1">
                <a:ea typeface="ＭＳ Ｐゴシック" pitchFamily="-65" charset="-128"/>
              </a:rPr>
              <a:t>succes-falen</a:t>
            </a:r>
            <a:r>
              <a:rPr lang="nl-NL" dirty="0">
                <a:ea typeface="ＭＳ Ｐゴシック" pitchFamily="-65" charset="-128"/>
              </a:rPr>
              <a:t>), vergelijking (</a:t>
            </a:r>
            <a:r>
              <a:rPr lang="nl-NL" dirty="0" err="1">
                <a:ea typeface="ＭＳ Ｐゴシック" pitchFamily="-65" charset="-128"/>
              </a:rPr>
              <a:t>erger-beter</a:t>
            </a:r>
            <a:r>
              <a:rPr lang="nl-NL" dirty="0">
                <a:ea typeface="ＭＳ Ｐゴシック" pitchFamily="-65" charset="-128"/>
              </a:rPr>
              <a:t>), tijd (</a:t>
            </a:r>
            <a:r>
              <a:rPr lang="nl-NL" dirty="0" err="1">
                <a:ea typeface="ＭＳ Ｐゴシック" pitchFamily="-65" charset="-128"/>
              </a:rPr>
              <a:t>toen-later</a:t>
            </a:r>
            <a:r>
              <a:rPr lang="nl-NL" dirty="0">
                <a:ea typeface="ＭＳ Ｐゴシック" pitchFamily="-65" charset="-128"/>
              </a:rPr>
              <a:t>)</a:t>
            </a:r>
          </a:p>
          <a:p>
            <a:endParaRPr lang="nl-NL" dirty="0">
              <a:ea typeface="ＭＳ Ｐゴシック" pitchFamily="-65" charset="-128"/>
            </a:endParaRPr>
          </a:p>
        </p:txBody>
      </p:sp>
      <p:sp>
        <p:nvSpPr>
          <p:cNvPr id="48132" name="Tijdelijke aanduiding voor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458113-D5B0-410B-ABA0-C0B0F14EED52}" type="datetime1">
              <a:rPr lang="nl-NL">
                <a:latin typeface="Calibri" pitchFamily="34" charset="0"/>
              </a:rPr>
              <a:pPr/>
              <a:t>3-1-2018</a:t>
            </a:fld>
            <a:endParaRPr lang="nl-NL">
              <a:latin typeface="Calibri" pitchFamily="34" charset="0"/>
            </a:endParaRPr>
          </a:p>
        </p:txBody>
      </p:sp>
      <p:sp>
        <p:nvSpPr>
          <p:cNvPr id="48133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CDE58A-605A-4AF1-8CD7-7D89BE5A687E}" type="slidenum">
              <a:rPr lang="nl-NL" smtClean="0">
                <a:latin typeface="Calibri" pitchFamily="34" charset="0"/>
              </a:rPr>
              <a:pPr/>
              <a:t>34</a:t>
            </a:fld>
            <a:endParaRPr lang="nl-NL">
              <a:latin typeface="Calibri" pitchFamily="34" charset="0"/>
            </a:endParaRPr>
          </a:p>
        </p:txBody>
      </p:sp>
      <p:sp>
        <p:nvSpPr>
          <p:cNvPr id="48134" name="Tijdelijke aanduiding voor voettekst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l-NL">
                <a:latin typeface="Calibri" pitchFamily="34" charset="0"/>
              </a:rPr>
              <a:t>Relational Frame Theory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3" y="260350"/>
            <a:ext cx="8893175" cy="1143000"/>
          </a:xfrm>
        </p:spPr>
        <p:txBody>
          <a:bodyPr/>
          <a:lstStyle/>
          <a:p>
            <a:pPr eaLnBrk="1" hangingPunct="1"/>
            <a:r>
              <a:rPr lang="fr-FR">
                <a:solidFill>
                  <a:srgbClr val="000000"/>
                </a:solidFill>
                <a:ea typeface="ＭＳ Ｐゴシック" pitchFamily="-65" charset="-128"/>
              </a:rPr>
              <a:t>mindfulness</a:t>
            </a:r>
          </a:p>
        </p:txBody>
      </p:sp>
      <p:sp>
        <p:nvSpPr>
          <p:cNvPr id="52227" name="Rectangle 24"/>
          <p:cNvSpPr>
            <a:spLocks noChangeArrowheads="1"/>
          </p:cNvSpPr>
          <p:nvPr/>
        </p:nvSpPr>
        <p:spPr bwMode="auto">
          <a:xfrm>
            <a:off x="5148263" y="27813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2228" name="Picture 16" descr="2007-07-14-2007-7-13-korea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2997200"/>
            <a:ext cx="4103687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18" name="Text Box 26"/>
          <p:cNvSpPr txBox="1">
            <a:spLocks noChangeArrowheads="1"/>
          </p:cNvSpPr>
          <p:nvPr/>
        </p:nvSpPr>
        <p:spPr bwMode="auto">
          <a:xfrm>
            <a:off x="6084888" y="2833688"/>
            <a:ext cx="32416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600"/>
              <a:t>Toenemende  controle van</a:t>
            </a:r>
          </a:p>
          <a:p>
            <a:pPr algn="ctr"/>
            <a:r>
              <a:rPr lang="fr-FR" sz="2600"/>
              <a:t>directe omgeving</a:t>
            </a:r>
            <a:endParaRPr lang="fr-FR"/>
          </a:p>
        </p:txBody>
      </p:sp>
      <p:sp>
        <p:nvSpPr>
          <p:cNvPr id="85019" name="Text Box 27"/>
          <p:cNvSpPr txBox="1">
            <a:spLocks noChangeArrowheads="1"/>
          </p:cNvSpPr>
          <p:nvPr/>
        </p:nvSpPr>
        <p:spPr bwMode="auto">
          <a:xfrm>
            <a:off x="468313" y="1682750"/>
            <a:ext cx="84963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>
                <a:solidFill>
                  <a:srgbClr val="800000"/>
                </a:solidFill>
              </a:rPr>
              <a:t>Afname van de invloed van ineffectieve regels door :</a:t>
            </a:r>
          </a:p>
          <a:p>
            <a:pPr>
              <a:spcBef>
                <a:spcPct val="50000"/>
              </a:spcBef>
            </a:pPr>
            <a:endParaRPr lang="fr-FR" sz="2800"/>
          </a:p>
        </p:txBody>
      </p:sp>
      <p:sp>
        <p:nvSpPr>
          <p:cNvPr id="85021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-612775" y="2781300"/>
            <a:ext cx="4321175" cy="1512888"/>
          </a:xfrm>
        </p:spPr>
        <p:txBody>
          <a:bodyPr/>
          <a:lstStyle/>
          <a:p>
            <a:pPr indent="-71438" algn="ctr" eaLnBrk="1" hangingPunct="1">
              <a:buFontTx/>
              <a:buNone/>
            </a:pPr>
            <a:r>
              <a:rPr lang="fr-FR" sz="2800">
                <a:ea typeface="ＭＳ Ｐゴシック" pitchFamily="-65" charset="-128"/>
              </a:rPr>
              <a:t>Contact maken met </a:t>
            </a:r>
          </a:p>
          <a:p>
            <a:pPr indent="-71438" algn="ctr" eaLnBrk="1" hangingPunct="1">
              <a:buFontTx/>
              <a:buNone/>
            </a:pPr>
            <a:r>
              <a:rPr lang="fr-FR" sz="2800">
                <a:ea typeface="ＭＳ Ｐゴシック" pitchFamily="-65" charset="-128"/>
              </a:rPr>
              <a:t>direct consequenties </a:t>
            </a:r>
          </a:p>
          <a:p>
            <a:pPr indent="-71438" algn="ctr" eaLnBrk="1" hangingPunct="1">
              <a:buFontTx/>
              <a:buNone/>
            </a:pPr>
            <a:r>
              <a:rPr lang="fr-FR" sz="2800">
                <a:ea typeface="ＭＳ Ｐゴシック" pitchFamily="-65" charset="-128"/>
              </a:rPr>
              <a:t>van gedrag</a:t>
            </a:r>
          </a:p>
        </p:txBody>
      </p:sp>
      <p:pic>
        <p:nvPicPr>
          <p:cNvPr id="52232" name="Picture 11" descr="http://www.psychologytoday.com/files/authors/steven_hayes.jpg?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6388" y="2733675"/>
            <a:ext cx="1366837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3" name="Tijdelijke aanduiding voor datum 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22249C-6B8E-4965-8230-FA018C41F7F4}" type="datetime1">
              <a:rPr lang="nl-NL">
                <a:latin typeface="Calibri" pitchFamily="34" charset="0"/>
              </a:rPr>
              <a:pPr/>
              <a:t>3-1-2018</a:t>
            </a:fld>
            <a:endParaRPr lang="nl-NL">
              <a:latin typeface="Calibri" pitchFamily="34" charset="0"/>
            </a:endParaRPr>
          </a:p>
        </p:txBody>
      </p:sp>
      <p:sp>
        <p:nvSpPr>
          <p:cNvPr id="52234" name="Tijdelijke aanduiding voor dianumm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AC621D-B1E1-491A-8787-F932895D19B0}" type="slidenum">
              <a:rPr lang="nl-NL" smtClean="0">
                <a:latin typeface="Calibri" pitchFamily="34" charset="0"/>
              </a:rPr>
              <a:pPr/>
              <a:t>35</a:t>
            </a:fld>
            <a:endParaRPr lang="nl-NL">
              <a:latin typeface="Calibri" pitchFamily="34" charset="0"/>
            </a:endParaRPr>
          </a:p>
        </p:txBody>
      </p:sp>
      <p:sp>
        <p:nvSpPr>
          <p:cNvPr id="52235" name="Tijdelijke aanduiding voor voettekst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l-NL">
                <a:latin typeface="Calibri" pitchFamily="34" charset="0"/>
              </a:rPr>
              <a:t>Relational Frame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8" grpId="0" autoUpdateAnimBg="0"/>
      <p:bldP spid="85019" grpId="0" autoUpdateAnimBg="0"/>
      <p:bldP spid="8502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ＭＳ Ｐゴシック" pitchFamily="-65" charset="-128"/>
              </a:rPr>
              <a:t>Metaforen</a:t>
            </a:r>
          </a:p>
        </p:txBody>
      </p:sp>
      <p:sp>
        <p:nvSpPr>
          <p:cNvPr id="5632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>
                <a:ea typeface="ＭＳ Ｐゴシック" pitchFamily="-65" charset="-128"/>
              </a:rPr>
              <a:t>Monster             =          enge gedachten   </a:t>
            </a:r>
            <a:br>
              <a:rPr lang="nl-NL">
                <a:ea typeface="ＭＳ Ｐゴシック" pitchFamily="-65" charset="-128"/>
              </a:rPr>
            </a:br>
            <a:r>
              <a:rPr lang="nl-NL">
                <a:ea typeface="ＭＳ Ｐゴシック" pitchFamily="-65" charset="-128"/>
              </a:rPr>
              <a:t>                                         en gevoelens</a:t>
            </a:r>
          </a:p>
          <a:p>
            <a:r>
              <a:rPr lang="nl-NL">
                <a:ea typeface="ＭＳ Ｐゴシック" pitchFamily="-65" charset="-128"/>
              </a:rPr>
              <a:t>Touwtrekken      =          worstelen, </a:t>
            </a:r>
            <a:br>
              <a:rPr lang="nl-NL">
                <a:ea typeface="ＭＳ Ｐゴシック" pitchFamily="-65" charset="-128"/>
              </a:rPr>
            </a:br>
            <a:r>
              <a:rPr lang="nl-NL">
                <a:ea typeface="ＭＳ Ｐゴシック" pitchFamily="-65" charset="-128"/>
              </a:rPr>
              <a:t>                                         controle uitoefenen,</a:t>
            </a:r>
          </a:p>
          <a:p>
            <a:pPr>
              <a:buFont typeface="Arial" charset="0"/>
              <a:buNone/>
            </a:pPr>
            <a:r>
              <a:rPr lang="nl-NL">
                <a:ea typeface="ＭＳ Ｐゴシック" pitchFamily="-65" charset="-128"/>
              </a:rPr>
              <a:t>                                             uitzichtloze strijd  </a:t>
            </a:r>
          </a:p>
          <a:p>
            <a:r>
              <a:rPr lang="nl-NL">
                <a:ea typeface="ＭＳ Ｐゴシック" pitchFamily="-65" charset="-128"/>
              </a:rPr>
              <a:t>Loslaten             =           loslaten</a:t>
            </a:r>
          </a:p>
        </p:txBody>
      </p:sp>
      <p:sp>
        <p:nvSpPr>
          <p:cNvPr id="56324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2B13F9-7C5F-433D-B907-EEA523E7D761}" type="slidenum">
              <a:rPr lang="nl-NL" smtClean="0">
                <a:latin typeface="Calibri" pitchFamily="34" charset="0"/>
              </a:rPr>
              <a:pPr/>
              <a:t>36</a:t>
            </a:fld>
            <a:endParaRPr lang="nl-NL">
              <a:latin typeface="Calibri" pitchFamily="34" charset="0"/>
            </a:endParaRPr>
          </a:p>
        </p:txBody>
      </p:sp>
      <p:sp>
        <p:nvSpPr>
          <p:cNvPr id="56325" name="Tijdelijke aanduiding voor datum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151CA2-DC7F-455E-982D-8D504A58FB6C}" type="datetime1">
              <a:rPr lang="nl-NL">
                <a:latin typeface="Calibri" pitchFamily="34" charset="0"/>
              </a:rPr>
              <a:pPr/>
              <a:t>3-1-2018</a:t>
            </a:fld>
            <a:endParaRPr lang="nl-NL">
              <a:latin typeface="Calibri" pitchFamily="34" charset="0"/>
            </a:endParaRPr>
          </a:p>
        </p:txBody>
      </p:sp>
      <p:sp>
        <p:nvSpPr>
          <p:cNvPr id="56326" name="Tijdelijke aanduiding voor voettekst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l-NL">
                <a:latin typeface="Calibri" pitchFamily="34" charset="0"/>
              </a:rPr>
              <a:t>Relational Frame Theory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>
              <a:ea typeface="ＭＳ Ｐゴシック" pitchFamily="-65" charset="-128"/>
            </a:endParaRP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>
                <a:ea typeface="ＭＳ Ｐゴシック" pitchFamily="-65" charset="-128"/>
              </a:rPr>
              <a:t>Principes van operante en klassieke conditionering volstaan niet als verklaring voor cognities.</a:t>
            </a:r>
          </a:p>
          <a:p>
            <a:r>
              <a:rPr lang="nl-NL">
                <a:ea typeface="ＭＳ Ｐゴシック" pitchFamily="-65" charset="-128"/>
              </a:rPr>
              <a:t>Dit heeft ermee te maken dat zij voortkomen uit dieronderzoek en dieren denken niet als mensen.</a:t>
            </a:r>
          </a:p>
          <a:p>
            <a:r>
              <a:rPr lang="nl-NL">
                <a:ea typeface="ＭＳ Ｐゴシック" pitchFamily="-65" charset="-128"/>
              </a:rPr>
              <a:t>Er is meer nodig.</a:t>
            </a:r>
          </a:p>
        </p:txBody>
      </p:sp>
      <p:sp>
        <p:nvSpPr>
          <p:cNvPr id="6148" name="Tijdelijke aanduiding voor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42D9D1-6928-4693-882B-7E76CBE6B373}" type="datetime1">
              <a:rPr lang="nl-NL">
                <a:latin typeface="Calibri" pitchFamily="34" charset="0"/>
              </a:rPr>
              <a:pPr/>
              <a:t>3-1-2018</a:t>
            </a:fld>
            <a:endParaRPr lang="nl-NL">
              <a:latin typeface="Calibri" pitchFamily="34" charset="0"/>
            </a:endParaRPr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EB6DB5-B877-41BB-9992-769679C7245C}" type="slidenum">
              <a:rPr lang="nl-NL" smtClean="0">
                <a:latin typeface="Calibri" pitchFamily="34" charset="0"/>
              </a:rPr>
              <a:pPr/>
              <a:t>4</a:t>
            </a:fld>
            <a:endParaRPr lang="nl-NL">
              <a:latin typeface="Calibri" pitchFamily="34" charset="0"/>
            </a:endParaRPr>
          </a:p>
        </p:txBody>
      </p:sp>
      <p:sp>
        <p:nvSpPr>
          <p:cNvPr id="6150" name="Tijdelijke aanduiding voor voettekst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l-NL">
                <a:latin typeface="Calibri" pitchFamily="34" charset="0"/>
              </a:rPr>
              <a:t>Relational Frame Theory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>
                <a:ea typeface="ＭＳ Ｐゴシック" pitchFamily="-65" charset="-128"/>
              </a:rPr>
              <a:t>RFT </a:t>
            </a:r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>
                <a:ea typeface="ＭＳ Ｐゴシック" pitchFamily="-65" charset="-128"/>
              </a:rPr>
              <a:t>Bottom-up</a:t>
            </a:r>
          </a:p>
          <a:p>
            <a:pPr eaLnBrk="1" hangingPunct="1">
              <a:lnSpc>
                <a:spcPct val="90000"/>
              </a:lnSpc>
            </a:pPr>
            <a:r>
              <a:rPr lang="nl-NL">
                <a:ea typeface="ＭＳ Ｐゴシック" pitchFamily="-65" charset="-128"/>
              </a:rPr>
              <a:t>Het biedt empirisch gevonden bouwstenen om complexere fenomenen te verklaren</a:t>
            </a:r>
          </a:p>
          <a:p>
            <a:pPr eaLnBrk="1" hangingPunct="1">
              <a:lnSpc>
                <a:spcPct val="90000"/>
              </a:lnSpc>
            </a:pPr>
            <a:r>
              <a:rPr lang="nl-NL">
                <a:ea typeface="ＭＳ Ｐゴシック" pitchFamily="-65" charset="-128"/>
              </a:rPr>
              <a:t>Gedrag-in-context</a:t>
            </a:r>
          </a:p>
          <a:p>
            <a:pPr eaLnBrk="1" hangingPunct="1">
              <a:lnSpc>
                <a:spcPct val="90000"/>
              </a:lnSpc>
            </a:pPr>
            <a:r>
              <a:rPr lang="nl-NL">
                <a:ea typeface="ＭＳ Ｐゴシック" pitchFamily="-65" charset="-128"/>
              </a:rPr>
              <a:t>Bouwt voort op onderzoek naar regelgeleid gedrag en stimulusequivalentie</a:t>
            </a:r>
          </a:p>
        </p:txBody>
      </p:sp>
      <p:sp>
        <p:nvSpPr>
          <p:cNvPr id="9220" name="Tijdelijke aanduiding voor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0ACC25-4B0D-4C11-985C-5212B512CABD}" type="datetime1">
              <a:rPr lang="nl-NL">
                <a:latin typeface="Calibri" pitchFamily="34" charset="0"/>
              </a:rPr>
              <a:pPr/>
              <a:t>3-1-2018</a:t>
            </a:fld>
            <a:endParaRPr lang="nl-NL">
              <a:latin typeface="Calibri" pitchFamily="34" charset="0"/>
            </a:endParaRPr>
          </a:p>
        </p:txBody>
      </p:sp>
      <p:sp>
        <p:nvSpPr>
          <p:cNvPr id="9221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88E055-99BA-4815-951A-0272A58FB97B}" type="slidenum">
              <a:rPr lang="nl-NL" smtClean="0">
                <a:latin typeface="Calibri" pitchFamily="34" charset="0"/>
              </a:rPr>
              <a:pPr/>
              <a:t>5</a:t>
            </a:fld>
            <a:endParaRPr lang="nl-NL">
              <a:latin typeface="Calibri" pitchFamily="34" charset="0"/>
            </a:endParaRPr>
          </a:p>
        </p:txBody>
      </p:sp>
      <p:sp>
        <p:nvSpPr>
          <p:cNvPr id="9222" name="Tijdelijke aanduiding voor voettekst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l-NL">
                <a:latin typeface="Calibri" pitchFamily="34" charset="0"/>
              </a:rPr>
              <a:t>Relational Frame Theory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ＭＳ Ｐゴシック" pitchFamily="-65" charset="-128"/>
              </a:rPr>
              <a:t>Gedrag-in-context</a:t>
            </a:r>
          </a:p>
        </p:txBody>
      </p:sp>
      <p:sp>
        <p:nvSpPr>
          <p:cNvPr id="1024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dirty="0">
                <a:ea typeface="ＭＳ Ｐゴシック" pitchFamily="-65" charset="-128"/>
              </a:rPr>
              <a:t>Het gedrag is: het leggen van </a:t>
            </a:r>
            <a:r>
              <a:rPr lang="nl-NL" dirty="0">
                <a:solidFill>
                  <a:srgbClr val="FF6600"/>
                </a:solidFill>
                <a:ea typeface="ＭＳ Ｐゴシック" pitchFamily="-65" charset="-128"/>
              </a:rPr>
              <a:t>arbitraire</a:t>
            </a:r>
            <a:r>
              <a:rPr lang="nl-NL" dirty="0">
                <a:ea typeface="ＭＳ Ｐゴシック" pitchFamily="-65" charset="-128"/>
              </a:rPr>
              <a:t> relaties tussen gebeurtenissen middels </a:t>
            </a:r>
            <a:r>
              <a:rPr lang="nl-NL" dirty="0">
                <a:solidFill>
                  <a:srgbClr val="FF6600"/>
                </a:solidFill>
                <a:ea typeface="ＭＳ Ｐゴシック" pitchFamily="-65" charset="-128"/>
              </a:rPr>
              <a:t>wederkerige en combinerende implicatie</a:t>
            </a:r>
            <a:r>
              <a:rPr lang="nl-NL" dirty="0">
                <a:ea typeface="ＭＳ Ｐゴシック" pitchFamily="-65" charset="-128"/>
              </a:rPr>
              <a:t>, waarbij </a:t>
            </a:r>
            <a:r>
              <a:rPr lang="nl-NL" dirty="0">
                <a:solidFill>
                  <a:srgbClr val="FF6600"/>
                </a:solidFill>
                <a:ea typeface="ＭＳ Ｐゴシック" pitchFamily="-65" charset="-128"/>
              </a:rPr>
              <a:t>transformatie van stimulusfuncties </a:t>
            </a:r>
            <a:r>
              <a:rPr lang="nl-NL" dirty="0">
                <a:ea typeface="ＭＳ Ｐゴシック" pitchFamily="-65" charset="-128"/>
              </a:rPr>
              <a:t>optreedt.</a:t>
            </a:r>
          </a:p>
          <a:p>
            <a:pPr eaLnBrk="1" hangingPunct="1">
              <a:lnSpc>
                <a:spcPct val="90000"/>
              </a:lnSpc>
            </a:pPr>
            <a:r>
              <a:rPr lang="nl-NL" dirty="0">
                <a:ea typeface="ＭＳ Ｐゴシック" pitchFamily="-65" charset="-128"/>
              </a:rPr>
              <a:t>De context is: verbale conventies die aanleiding geven tot het leggen van relaties en tot transformatie van stimulusfuncties</a:t>
            </a:r>
          </a:p>
          <a:p>
            <a:pPr eaLnBrk="1" hangingPunct="1">
              <a:lnSpc>
                <a:spcPct val="90000"/>
              </a:lnSpc>
            </a:pPr>
            <a:r>
              <a:rPr lang="nl-NL" dirty="0">
                <a:ea typeface="ＭＳ Ｐゴシック" pitchFamily="-65" charset="-128"/>
              </a:rPr>
              <a:t>Dit noemen we ‘verbaal gedrag’.</a:t>
            </a:r>
          </a:p>
          <a:p>
            <a:endParaRPr lang="nl-NL" dirty="0">
              <a:ea typeface="ＭＳ Ｐゴシック" pitchFamily="-65" charset="-128"/>
            </a:endParaRPr>
          </a:p>
        </p:txBody>
      </p:sp>
      <p:sp>
        <p:nvSpPr>
          <p:cNvPr id="10244" name="Tijdelijke aanduiding voor datum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0F00E0-DD39-425E-B6D1-1275AE09A7B0}" type="datetime1">
              <a:rPr lang="nl-NL">
                <a:latin typeface="Calibri" pitchFamily="34" charset="0"/>
              </a:rPr>
              <a:pPr/>
              <a:t>3-1-2018</a:t>
            </a:fld>
            <a:endParaRPr lang="nl-NL">
              <a:latin typeface="Calibri" pitchFamily="34" charset="0"/>
            </a:endParaRPr>
          </a:p>
        </p:txBody>
      </p:sp>
      <p:sp>
        <p:nvSpPr>
          <p:cNvPr id="10245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DF24F2-9B6D-4FF1-A7A9-5896B1F12C9E}" type="slidenum">
              <a:rPr lang="nl-NL" smtClean="0">
                <a:latin typeface="Calibri" pitchFamily="34" charset="0"/>
              </a:rPr>
              <a:pPr/>
              <a:t>6</a:t>
            </a:fld>
            <a:endParaRPr lang="nl-NL">
              <a:latin typeface="Calibri" pitchFamily="34" charset="0"/>
            </a:endParaRPr>
          </a:p>
        </p:txBody>
      </p:sp>
      <p:sp>
        <p:nvSpPr>
          <p:cNvPr id="10246" name="Tijdelijke aanduiding voor voettekst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l-NL">
                <a:latin typeface="Calibri" pitchFamily="34" charset="0"/>
              </a:rPr>
              <a:t>Relational Frame Theory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Moeilijke woorden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gaat over het leggen van associaties tussen woorden en de wereld</a:t>
            </a:r>
          </a:p>
          <a:p>
            <a:r>
              <a:rPr lang="nl-NL" dirty="0"/>
              <a:t>Waarbij eigenschappen van de wereld </a:t>
            </a:r>
            <a:r>
              <a:rPr lang="nl-NL" dirty="0" err="1"/>
              <a:t>ahw</a:t>
            </a:r>
            <a:r>
              <a:rPr lang="nl-NL" dirty="0"/>
              <a:t> overgedragen worden op de woorden</a:t>
            </a:r>
          </a:p>
          <a:p>
            <a:r>
              <a:rPr lang="nl-NL" dirty="0"/>
              <a:t>En het leggen van associaties tussen woorden en woorden</a:t>
            </a:r>
          </a:p>
          <a:p>
            <a:r>
              <a:rPr lang="nl-NL" dirty="0"/>
              <a:t>Waardoor onze wereld vol zit met betekenissen, die we er ‘zelf’ inleggen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AFA0F9-6840-4509-B5FA-E9BB0E08C517}" type="datetime1">
              <a:rPr lang="nl-NL" smtClean="0"/>
              <a:pPr>
                <a:defRPr/>
              </a:pPr>
              <a:t>3-1-2018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Relational Frame Theory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2E2B0-08A3-4AC0-88DC-3F672597DB79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bril die we niet kunnen afzetten</a:t>
            </a:r>
          </a:p>
        </p:txBody>
      </p:sp>
      <p:pic>
        <p:nvPicPr>
          <p:cNvPr id="7" name="Tijdelijke aanduiding voor inhoud 6" descr="De wereld door een bri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700808"/>
            <a:ext cx="5688632" cy="4032448"/>
          </a:xfr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AFA0F9-6840-4509-B5FA-E9BB0E08C517}" type="datetime1">
              <a:rPr lang="nl-NL" smtClean="0"/>
              <a:pPr>
                <a:defRPr/>
              </a:pPr>
              <a:t>3-1-2018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Relational Frame Theory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2E2B0-08A3-4AC0-88DC-3F672597DB79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ＭＳ Ｐゴシック" pitchFamily="-65" charset="-128"/>
              </a:rPr>
              <a:t>Verbaal</a:t>
            </a:r>
          </a:p>
        </p:txBody>
      </p:sp>
      <p:pic>
        <p:nvPicPr>
          <p:cNvPr id="11267" name="Picture 2" descr="C:\Users\Jacqueline\AppData\Local\Microsoft\Windows\Temporary Internet Files\Content.IE5\R3LZF5GE\MC900423171[1]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120775"/>
            <a:ext cx="1827213" cy="1828800"/>
          </a:xfrm>
        </p:spPr>
      </p:pic>
      <p:pic>
        <p:nvPicPr>
          <p:cNvPr id="11268" name="Picture 3" descr="C:\Users\Jacqueline\AppData\Local\Microsoft\Windows\Temporary Internet Files\Content.IE5\R3LZF5GE\MC90025106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1417638"/>
            <a:ext cx="2819400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C:\Users\Jacqueline\AppData\Local\Microsoft\Windows\Temporary Internet Files\Content.IE5\7JMGYGAS\MC900053967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668338"/>
            <a:ext cx="9017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 descr="C:\Users\Jacqueline\AppData\Local\Microsoft\Windows\Temporary Internet Files\Content.IE5\Y4X0KS7Z\MC900297715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3429000"/>
            <a:ext cx="136525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 descr="C:\Users\Jacqueline\AppData\Local\Microsoft\Windows\Temporary Internet Files\Content.IE5\7JMGYGAS\MM900234764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38" y="2357438"/>
            <a:ext cx="18081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7" descr="C:\Users\Jacqueline\AppData\Local\Microsoft\Windows\Temporary Internet Files\Content.IE5\ADDZ91TZ\MC900234641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38" y="3983038"/>
            <a:ext cx="18081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8" descr="C:\Users\Jacqueline\AppData\Local\Microsoft\Windows\Temporary Internet Files\Content.IE5\5PUMHHTO\MP900399580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388" y="3429000"/>
            <a:ext cx="2505075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ijdelijke aanduiding voor datum 9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2481C4-F51A-469A-8278-CF5223DBDB40}" type="datetime1">
              <a:rPr lang="nl-NL">
                <a:latin typeface="Calibri" pitchFamily="34" charset="0"/>
              </a:rPr>
              <a:pPr/>
              <a:t>3-1-2018</a:t>
            </a:fld>
            <a:endParaRPr lang="nl-NL">
              <a:latin typeface="Calibri" pitchFamily="34" charset="0"/>
            </a:endParaRPr>
          </a:p>
        </p:txBody>
      </p:sp>
      <p:sp>
        <p:nvSpPr>
          <p:cNvPr id="11275" name="Tijdelijke aanduiding voor dianumm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B858BA-CEF7-479C-94F7-9BFEAAABE9AD}" type="slidenum">
              <a:rPr lang="nl-NL" smtClean="0">
                <a:latin typeface="Calibri" pitchFamily="34" charset="0"/>
              </a:rPr>
              <a:pPr/>
              <a:t>9</a:t>
            </a:fld>
            <a:endParaRPr lang="nl-NL">
              <a:latin typeface="Calibri" pitchFamily="34" charset="0"/>
            </a:endParaRPr>
          </a:p>
        </p:txBody>
      </p:sp>
      <p:sp>
        <p:nvSpPr>
          <p:cNvPr id="11276" name="Tijdelijke aanduiding voor voettekst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l-NL">
                <a:latin typeface="Calibri" pitchFamily="34" charset="0"/>
              </a:rPr>
              <a:t>Relational Frame Theory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1032</Words>
  <Application>Microsoft Office PowerPoint</Application>
  <PresentationFormat>Diavoorstelling (4:3)</PresentationFormat>
  <Paragraphs>255</Paragraphs>
  <Slides>36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1" baseType="lpstr">
      <vt:lpstr>ＭＳ Ｐゴシック</vt:lpstr>
      <vt:lpstr>Arial</vt:lpstr>
      <vt:lpstr>Calibri</vt:lpstr>
      <vt:lpstr>Wingdings</vt:lpstr>
      <vt:lpstr>Office-thema</vt:lpstr>
      <vt:lpstr>Introductie  Relational  Frame Theory  (RFT)</vt:lpstr>
      <vt:lpstr>Wat is taal/denken/cognitie?</vt:lpstr>
      <vt:lpstr>Wat is de overeenkomst tussen</vt:lpstr>
      <vt:lpstr>PowerPoint-presentatie</vt:lpstr>
      <vt:lpstr>RFT </vt:lpstr>
      <vt:lpstr>Gedrag-in-context</vt:lpstr>
      <vt:lpstr>Moeilijke woorden</vt:lpstr>
      <vt:lpstr>Een bril die we niet kunnen afzetten</vt:lpstr>
      <vt:lpstr>Verbaal</vt:lpstr>
      <vt:lpstr>Wederkerige implicatie</vt:lpstr>
      <vt:lpstr>PowerPoint-presentatie</vt:lpstr>
      <vt:lpstr>PowerPoint-presentatie</vt:lpstr>
      <vt:lpstr>Combinerende implicatie</vt:lpstr>
      <vt:lpstr>Je kunt nu zelf afleiden: </vt:lpstr>
      <vt:lpstr>Maar je kunt ook afleiden</vt:lpstr>
      <vt:lpstr>Combinerende implicatie</vt:lpstr>
      <vt:lpstr>Merk op</vt:lpstr>
      <vt:lpstr>PowerPoint-presentatie</vt:lpstr>
      <vt:lpstr>We gaan de betekenis van ˮZAWOKˮ leren</vt:lpstr>
      <vt:lpstr>PowerPoint-presentatie</vt:lpstr>
      <vt:lpstr>PowerPoint-presentatie</vt:lpstr>
      <vt:lpstr>Transformatie van stimulusfuncties</vt:lpstr>
      <vt:lpstr>PowerPoint-presentatie</vt:lpstr>
      <vt:lpstr>Stimulusfuncties</vt:lpstr>
      <vt:lpstr>Arbitraire eigenschappen</vt:lpstr>
      <vt:lpstr>Vele manieren van relaties leggen</vt:lpstr>
      <vt:lpstr>PowerPoint-presentatie</vt:lpstr>
      <vt:lpstr>PowerPoint-presentatie</vt:lpstr>
      <vt:lpstr>PowerPoint-presentatie</vt:lpstr>
      <vt:lpstr>PowerPoint-presentatie</vt:lpstr>
      <vt:lpstr>Muggen verspreiden het Zika virus.</vt:lpstr>
      <vt:lpstr>PowerPoint-presentatie</vt:lpstr>
      <vt:lpstr>Probeer je jezelf af te leiden?</vt:lpstr>
      <vt:lpstr>Nadelen van relaties leggen</vt:lpstr>
      <vt:lpstr>mindfulness</vt:lpstr>
      <vt:lpstr>Metaforen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Introductie RFT</dc:title>
  <dc:creator>Jacqueline A-Tjak</dc:creator>
  <cp:lastModifiedBy>Jacqueline</cp:lastModifiedBy>
  <cp:revision>83</cp:revision>
  <dcterms:created xsi:type="dcterms:W3CDTF">2012-08-01T13:33:04Z</dcterms:created>
  <dcterms:modified xsi:type="dcterms:W3CDTF">2018-01-03T11:54:41Z</dcterms:modified>
</cp:coreProperties>
</file>